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13"/>
  </p:notesMasterIdLst>
  <p:sldIdLst>
    <p:sldId id="258" r:id="rId3"/>
    <p:sldId id="261" r:id="rId4"/>
    <p:sldId id="262" r:id="rId5"/>
    <p:sldId id="271" r:id="rId6"/>
    <p:sldId id="275" r:id="rId7"/>
    <p:sldId id="273" r:id="rId8"/>
    <p:sldId id="274" r:id="rId9"/>
    <p:sldId id="272" r:id="rId10"/>
    <p:sldId id="263" r:id="rId11"/>
    <p:sldId id="276" r:id="rId1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90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78" autoAdjust="0"/>
    <p:restoredTop sz="94660"/>
  </p:normalViewPr>
  <p:slideViewPr>
    <p:cSldViewPr snapToGrid="0" showGuides="1">
      <p:cViewPr varScale="1">
        <p:scale>
          <a:sx n="104" d="100"/>
          <a:sy n="104" d="100"/>
        </p:scale>
        <p:origin x="1044" y="96"/>
      </p:cViewPr>
      <p:guideLst>
        <p:guide orient="horz" pos="2160"/>
        <p:guide pos="290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370BB0-0107-4ADE-B0E4-377944F8842F}" type="datetimeFigureOut">
              <a:rPr lang="ru-RU" smtClean="0"/>
              <a:pPr/>
              <a:t>16.07.2018</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4D4049-B326-4B57-9602-8FD833E4AEA6}" type="slidenum">
              <a:rPr lang="ru-RU" smtClean="0"/>
              <a:pPr/>
              <a:t>‹#›</a:t>
            </a:fld>
            <a:endParaRPr lang="ru-RU"/>
          </a:p>
        </p:txBody>
      </p:sp>
    </p:spTree>
    <p:extLst>
      <p:ext uri="{BB962C8B-B14F-4D97-AF65-F5344CB8AC3E}">
        <p14:creationId xmlns:p14="http://schemas.microsoft.com/office/powerpoint/2010/main" val="26131187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smtClean="0"/>
          </a:p>
        </p:txBody>
      </p:sp>
      <p:sp>
        <p:nvSpPr>
          <p:cNvPr id="6148"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imes New Roman" panose="02020603050405020304" pitchFamily="18" charset="0"/>
                <a:cs typeface="Times New Roman" panose="02020603050405020304" pitchFamily="18" charset="0"/>
              </a:defRPr>
            </a:lvl1pPr>
            <a:lvl2pPr marL="742950" indent="-285750">
              <a:defRPr>
                <a:solidFill>
                  <a:schemeClr val="tx1"/>
                </a:solidFill>
                <a:latin typeface="Times New Roman" panose="02020603050405020304" pitchFamily="18" charset="0"/>
                <a:cs typeface="Times New Roman" panose="02020603050405020304" pitchFamily="18" charset="0"/>
              </a:defRPr>
            </a:lvl2pPr>
            <a:lvl3pPr marL="1143000" indent="-228600">
              <a:defRPr>
                <a:solidFill>
                  <a:schemeClr val="tx1"/>
                </a:solidFill>
                <a:latin typeface="Times New Roman" panose="02020603050405020304" pitchFamily="18" charset="0"/>
                <a:cs typeface="Times New Roman" panose="02020603050405020304" pitchFamily="18" charset="0"/>
              </a:defRPr>
            </a:lvl3pPr>
            <a:lvl4pPr marL="1600200" indent="-228600">
              <a:defRPr>
                <a:solidFill>
                  <a:schemeClr val="tx1"/>
                </a:solidFill>
                <a:latin typeface="Times New Roman" panose="02020603050405020304" pitchFamily="18" charset="0"/>
                <a:cs typeface="Times New Roman" panose="02020603050405020304" pitchFamily="18" charset="0"/>
              </a:defRPr>
            </a:lvl4pPr>
            <a:lvl5pPr marL="2057400" indent="-22860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fld id="{DCE48027-D735-4A8E-8038-D0D61C9DED6C}" type="slidenum">
              <a:rPr lang="ru-RU" altLang="ru-RU" smtClean="0">
                <a:solidFill>
                  <a:prstClr val="black"/>
                </a:solidFill>
              </a:rPr>
              <a:pPr/>
              <a:t>3</a:t>
            </a:fld>
            <a:endParaRPr lang="ru-RU" altLang="ru-RU" smtClean="0">
              <a:solidFill>
                <a:prstClr val="black"/>
              </a:solidFill>
            </a:endParaRPr>
          </a:p>
        </p:txBody>
      </p:sp>
    </p:spTree>
    <p:extLst>
      <p:ext uri="{BB962C8B-B14F-4D97-AF65-F5344CB8AC3E}">
        <p14:creationId xmlns:p14="http://schemas.microsoft.com/office/powerpoint/2010/main" val="17033913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smtClean="0"/>
          </a:p>
        </p:txBody>
      </p:sp>
      <p:sp>
        <p:nvSpPr>
          <p:cNvPr id="8196"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imes New Roman" panose="02020603050405020304" pitchFamily="18" charset="0"/>
                <a:cs typeface="Times New Roman" panose="02020603050405020304" pitchFamily="18" charset="0"/>
              </a:defRPr>
            </a:lvl1pPr>
            <a:lvl2pPr marL="742950" indent="-285750">
              <a:defRPr>
                <a:solidFill>
                  <a:schemeClr val="tx1"/>
                </a:solidFill>
                <a:latin typeface="Times New Roman" panose="02020603050405020304" pitchFamily="18" charset="0"/>
                <a:cs typeface="Times New Roman" panose="02020603050405020304" pitchFamily="18" charset="0"/>
              </a:defRPr>
            </a:lvl2pPr>
            <a:lvl3pPr marL="1143000" indent="-228600">
              <a:defRPr>
                <a:solidFill>
                  <a:schemeClr val="tx1"/>
                </a:solidFill>
                <a:latin typeface="Times New Roman" panose="02020603050405020304" pitchFamily="18" charset="0"/>
                <a:cs typeface="Times New Roman" panose="02020603050405020304" pitchFamily="18" charset="0"/>
              </a:defRPr>
            </a:lvl3pPr>
            <a:lvl4pPr marL="1600200" indent="-228600">
              <a:defRPr>
                <a:solidFill>
                  <a:schemeClr val="tx1"/>
                </a:solidFill>
                <a:latin typeface="Times New Roman" panose="02020603050405020304" pitchFamily="18" charset="0"/>
                <a:cs typeface="Times New Roman" panose="02020603050405020304" pitchFamily="18" charset="0"/>
              </a:defRPr>
            </a:lvl4pPr>
            <a:lvl5pPr marL="2057400" indent="-22860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fld id="{9AD97A82-282D-48C6-935E-0792AD1B7568}" type="slidenum">
              <a:rPr lang="ru-RU" altLang="ru-RU" smtClean="0">
                <a:solidFill>
                  <a:prstClr val="black"/>
                </a:solidFill>
              </a:rPr>
              <a:pPr/>
              <a:t>9</a:t>
            </a:fld>
            <a:endParaRPr lang="ru-RU" altLang="ru-RU" smtClean="0">
              <a:solidFill>
                <a:prstClr val="black"/>
              </a:solidFill>
            </a:endParaRPr>
          </a:p>
        </p:txBody>
      </p:sp>
    </p:spTree>
    <p:extLst>
      <p:ext uri="{BB962C8B-B14F-4D97-AF65-F5344CB8AC3E}">
        <p14:creationId xmlns:p14="http://schemas.microsoft.com/office/powerpoint/2010/main" val="137571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28B919A-3FB1-400D-B3C8-D95614FA82F4}" type="datetimeFigureOut">
              <a:rPr lang="ru-RU" smtClean="0"/>
              <a:pPr/>
              <a:t>16.07.2018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4A137EF-4969-4CC7-9412-AE5C90F84C50}" type="slidenum">
              <a:rPr lang="ru-RU" smtClean="0"/>
              <a:pPr/>
              <a:t>‹#›</a:t>
            </a:fld>
            <a:endParaRPr lang="ru-RU"/>
          </a:p>
        </p:txBody>
      </p:sp>
    </p:spTree>
    <p:extLst>
      <p:ext uri="{BB962C8B-B14F-4D97-AF65-F5344CB8AC3E}">
        <p14:creationId xmlns:p14="http://schemas.microsoft.com/office/powerpoint/2010/main" val="2674299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28B919A-3FB1-400D-B3C8-D95614FA82F4}" type="datetimeFigureOut">
              <a:rPr lang="ru-RU" smtClean="0"/>
              <a:pPr/>
              <a:t>16.07.2018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4A137EF-4969-4CC7-9412-AE5C90F84C50}" type="slidenum">
              <a:rPr lang="ru-RU" smtClean="0"/>
              <a:pPr/>
              <a:t>‹#›</a:t>
            </a:fld>
            <a:endParaRPr lang="ru-RU"/>
          </a:p>
        </p:txBody>
      </p:sp>
    </p:spTree>
    <p:extLst>
      <p:ext uri="{BB962C8B-B14F-4D97-AF65-F5344CB8AC3E}">
        <p14:creationId xmlns:p14="http://schemas.microsoft.com/office/powerpoint/2010/main" val="37180432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smtClean="0"/>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28B919A-3FB1-400D-B3C8-D95614FA82F4}" type="datetimeFigureOut">
              <a:rPr lang="ru-RU" smtClean="0"/>
              <a:pPr/>
              <a:t>16.07.2018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4A137EF-4969-4CC7-9412-AE5C90F84C50}" type="slidenum">
              <a:rPr lang="ru-RU" smtClean="0"/>
              <a:pPr/>
              <a:t>‹#›</a:t>
            </a:fld>
            <a:endParaRPr lang="ru-RU"/>
          </a:p>
        </p:txBody>
      </p:sp>
    </p:spTree>
    <p:extLst>
      <p:ext uri="{BB962C8B-B14F-4D97-AF65-F5344CB8AC3E}">
        <p14:creationId xmlns:p14="http://schemas.microsoft.com/office/powerpoint/2010/main" val="41410491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28B919A-3FB1-400D-B3C8-D95614FA82F4}" type="datetimeFigureOut">
              <a:rPr lang="ru-RU" smtClean="0"/>
              <a:pPr/>
              <a:t>16.07.2018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4A137EF-4969-4CC7-9412-AE5C90F84C50}" type="slidenum">
              <a:rPr lang="ru-RU" smtClean="0"/>
              <a:pPr/>
              <a:t>‹#›</a:t>
            </a:fld>
            <a:endParaRPr lang="ru-RU"/>
          </a:p>
        </p:txBody>
      </p:sp>
    </p:spTree>
    <p:extLst>
      <p:ext uri="{BB962C8B-B14F-4D97-AF65-F5344CB8AC3E}">
        <p14:creationId xmlns:p14="http://schemas.microsoft.com/office/powerpoint/2010/main" val="18171788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28B919A-3FB1-400D-B3C8-D95614FA82F4}" type="datetimeFigureOut">
              <a:rPr lang="ru-RU" smtClean="0"/>
              <a:pPr/>
              <a:t>16.07.2018</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84A137EF-4969-4CC7-9412-AE5C90F84C50}" type="slidenum">
              <a:rPr lang="ru-RU" smtClean="0"/>
              <a:pPr/>
              <a:t>‹#›</a:t>
            </a:fld>
            <a:endParaRPr lang="ru-RU"/>
          </a:p>
        </p:txBody>
      </p:sp>
    </p:spTree>
    <p:extLst>
      <p:ext uri="{BB962C8B-B14F-4D97-AF65-F5344CB8AC3E}">
        <p14:creationId xmlns:p14="http://schemas.microsoft.com/office/powerpoint/2010/main" val="19405345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28B919A-3FB1-400D-B3C8-D95614FA82F4}" type="datetimeFigureOut">
              <a:rPr lang="ru-RU" smtClean="0"/>
              <a:pPr/>
              <a:t>16.07.2018</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84A137EF-4969-4CC7-9412-AE5C90F84C50}" type="slidenum">
              <a:rPr lang="ru-RU" smtClean="0"/>
              <a:pPr/>
              <a:t>‹#›</a:t>
            </a:fld>
            <a:endParaRPr lang="ru-RU"/>
          </a:p>
        </p:txBody>
      </p:sp>
    </p:spTree>
    <p:extLst>
      <p:ext uri="{BB962C8B-B14F-4D97-AF65-F5344CB8AC3E}">
        <p14:creationId xmlns:p14="http://schemas.microsoft.com/office/powerpoint/2010/main" val="9207344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8B919A-3FB1-400D-B3C8-D95614FA82F4}" type="datetimeFigureOut">
              <a:rPr lang="ru-RU" smtClean="0"/>
              <a:pPr/>
              <a:t>16.07.2018</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84A137EF-4969-4CC7-9412-AE5C90F84C50}" type="slidenum">
              <a:rPr lang="ru-RU" smtClean="0"/>
              <a:pPr/>
              <a:t>‹#›</a:t>
            </a:fld>
            <a:endParaRPr lang="ru-RU"/>
          </a:p>
        </p:txBody>
      </p:sp>
    </p:spTree>
    <p:extLst>
      <p:ext uri="{BB962C8B-B14F-4D97-AF65-F5344CB8AC3E}">
        <p14:creationId xmlns:p14="http://schemas.microsoft.com/office/powerpoint/2010/main" val="30896202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B28B919A-3FB1-400D-B3C8-D95614FA82F4}" type="datetimeFigureOut">
              <a:rPr lang="ru-RU" smtClean="0"/>
              <a:pPr/>
              <a:t>16.07.2018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4A137EF-4969-4CC7-9412-AE5C90F84C50}" type="slidenum">
              <a:rPr lang="ru-RU" smtClean="0"/>
              <a:pPr/>
              <a:t>‹#›</a:t>
            </a:fld>
            <a:endParaRPr lang="ru-RU"/>
          </a:p>
        </p:txBody>
      </p:sp>
    </p:spTree>
    <p:extLst>
      <p:ext uri="{BB962C8B-B14F-4D97-AF65-F5344CB8AC3E}">
        <p14:creationId xmlns:p14="http://schemas.microsoft.com/office/powerpoint/2010/main" val="2118802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B28B919A-3FB1-400D-B3C8-D95614FA82F4}" type="datetimeFigureOut">
              <a:rPr lang="ru-RU" smtClean="0"/>
              <a:pPr/>
              <a:t>16.07.2018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4A137EF-4969-4CC7-9412-AE5C90F84C50}" type="slidenum">
              <a:rPr lang="ru-RU" smtClean="0"/>
              <a:pPr/>
              <a:t>‹#›</a:t>
            </a:fld>
            <a:endParaRPr lang="ru-RU"/>
          </a:p>
        </p:txBody>
      </p:sp>
    </p:spTree>
    <p:extLst>
      <p:ext uri="{BB962C8B-B14F-4D97-AF65-F5344CB8AC3E}">
        <p14:creationId xmlns:p14="http://schemas.microsoft.com/office/powerpoint/2010/main" val="18324840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28B919A-3FB1-400D-B3C8-D95614FA82F4}" type="datetimeFigureOut">
              <a:rPr lang="ru-RU" smtClean="0"/>
              <a:pPr/>
              <a:t>16.07.2018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4A137EF-4969-4CC7-9412-AE5C90F84C50}" type="slidenum">
              <a:rPr lang="ru-RU" smtClean="0"/>
              <a:pPr/>
              <a:t>‹#›</a:t>
            </a:fld>
            <a:endParaRPr lang="ru-RU"/>
          </a:p>
        </p:txBody>
      </p:sp>
    </p:spTree>
    <p:extLst>
      <p:ext uri="{BB962C8B-B14F-4D97-AF65-F5344CB8AC3E}">
        <p14:creationId xmlns:p14="http://schemas.microsoft.com/office/powerpoint/2010/main" val="1223265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28B919A-3FB1-400D-B3C8-D95614FA82F4}" type="datetimeFigureOut">
              <a:rPr lang="ru-RU" smtClean="0"/>
              <a:pPr/>
              <a:t>16.07.2018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4A137EF-4969-4CC7-9412-AE5C90F84C50}" type="slidenum">
              <a:rPr lang="ru-RU" smtClean="0"/>
              <a:pPr/>
              <a:t>‹#›</a:t>
            </a:fld>
            <a:endParaRPr lang="ru-RU"/>
          </a:p>
        </p:txBody>
      </p:sp>
    </p:spTree>
    <p:extLst>
      <p:ext uri="{BB962C8B-B14F-4D97-AF65-F5344CB8AC3E}">
        <p14:creationId xmlns:p14="http://schemas.microsoft.com/office/powerpoint/2010/main" val="39041528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43000" y="1122363"/>
            <a:ext cx="6858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fld id="{144AA8E0-CB13-4409-9659-E14F35E24B2D}" type="datetimeFigureOut">
              <a:rPr lang="ru-RU" altLang="ru-RU">
                <a:solidFill>
                  <a:srgbClr val="000000"/>
                </a:solidFill>
              </a:rPr>
              <a:pPr>
                <a:defRPr/>
              </a:pPr>
              <a:t>16.07.2018</a:t>
            </a:fld>
            <a:endParaRPr lang="ru-RU" alt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lt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767A231-3C82-4D6D-97B5-D8F5803D66CB}" type="slidenum">
              <a:rPr lang="ru-RU" altLang="ru-RU">
                <a:solidFill>
                  <a:srgbClr val="000000"/>
                </a:solidFill>
              </a:rPr>
              <a:pPr>
                <a:defRPr/>
              </a:pPr>
              <a:t>‹#›</a:t>
            </a:fld>
            <a:endParaRPr lang="ru-RU" altLang="ru-RU">
              <a:solidFill>
                <a:srgbClr val="000000"/>
              </a:solidFill>
            </a:endParaRPr>
          </a:p>
        </p:txBody>
      </p:sp>
    </p:spTree>
    <p:extLst>
      <p:ext uri="{BB962C8B-B14F-4D97-AF65-F5344CB8AC3E}">
        <p14:creationId xmlns:p14="http://schemas.microsoft.com/office/powerpoint/2010/main" val="12177987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fld id="{253CC9B6-2284-422A-BF6C-4CA34DE90DE1}" type="datetimeFigureOut">
              <a:rPr lang="ru-RU" altLang="ru-RU">
                <a:solidFill>
                  <a:srgbClr val="000000"/>
                </a:solidFill>
              </a:rPr>
              <a:pPr>
                <a:defRPr/>
              </a:pPr>
              <a:t>16.07.2018</a:t>
            </a:fld>
            <a:endParaRPr lang="ru-RU" alt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lt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4155EB3-CBC5-4708-AF75-379ED012FA77}" type="slidenum">
              <a:rPr lang="ru-RU" altLang="ru-RU">
                <a:solidFill>
                  <a:srgbClr val="000000"/>
                </a:solidFill>
              </a:rPr>
              <a:pPr>
                <a:defRPr/>
              </a:pPr>
              <a:t>‹#›</a:t>
            </a:fld>
            <a:endParaRPr lang="ru-RU" altLang="ru-RU">
              <a:solidFill>
                <a:srgbClr val="000000"/>
              </a:solidFill>
            </a:endParaRPr>
          </a:p>
        </p:txBody>
      </p:sp>
    </p:spTree>
    <p:extLst>
      <p:ext uri="{BB962C8B-B14F-4D97-AF65-F5344CB8AC3E}">
        <p14:creationId xmlns:p14="http://schemas.microsoft.com/office/powerpoint/2010/main" val="15814108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3888" y="1709738"/>
            <a:ext cx="78867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fld id="{B0FE7978-7B76-4AD7-A488-3C9C404CADF6}" type="datetimeFigureOut">
              <a:rPr lang="ru-RU" altLang="ru-RU">
                <a:solidFill>
                  <a:srgbClr val="000000"/>
                </a:solidFill>
              </a:rPr>
              <a:pPr>
                <a:defRPr/>
              </a:pPr>
              <a:t>16.07.2018</a:t>
            </a:fld>
            <a:endParaRPr lang="ru-RU" alt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lt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1FB4CD2-67D7-4C80-A229-27AB6D2C953E}" type="slidenum">
              <a:rPr lang="ru-RU" altLang="ru-RU">
                <a:solidFill>
                  <a:srgbClr val="000000"/>
                </a:solidFill>
              </a:rPr>
              <a:pPr>
                <a:defRPr/>
              </a:pPr>
              <a:t>‹#›</a:t>
            </a:fld>
            <a:endParaRPr lang="ru-RU" altLang="ru-RU">
              <a:solidFill>
                <a:srgbClr val="000000"/>
              </a:solidFill>
            </a:endParaRPr>
          </a:p>
        </p:txBody>
      </p:sp>
    </p:spTree>
    <p:extLst>
      <p:ext uri="{BB962C8B-B14F-4D97-AF65-F5344CB8AC3E}">
        <p14:creationId xmlns:p14="http://schemas.microsoft.com/office/powerpoint/2010/main" val="39547127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fld id="{3B23E888-49CC-4C4B-9735-1064351FB400}" type="datetimeFigureOut">
              <a:rPr lang="ru-RU" altLang="ru-RU">
                <a:solidFill>
                  <a:srgbClr val="000000"/>
                </a:solidFill>
              </a:rPr>
              <a:pPr>
                <a:defRPr/>
              </a:pPr>
              <a:t>16.07.2018</a:t>
            </a:fld>
            <a:endParaRPr lang="ru-RU" altLang="ru-R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ltLang="ru-R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6ECA89F-DB7C-4FE2-82F5-D84D89092608}" type="slidenum">
              <a:rPr lang="ru-RU" altLang="ru-RU">
                <a:solidFill>
                  <a:srgbClr val="000000"/>
                </a:solidFill>
              </a:rPr>
              <a:pPr>
                <a:defRPr/>
              </a:pPr>
              <a:t>‹#›</a:t>
            </a:fld>
            <a:endParaRPr lang="ru-RU" altLang="ru-RU">
              <a:solidFill>
                <a:srgbClr val="000000"/>
              </a:solidFill>
            </a:endParaRPr>
          </a:p>
        </p:txBody>
      </p:sp>
    </p:spTree>
    <p:extLst>
      <p:ext uri="{BB962C8B-B14F-4D97-AF65-F5344CB8AC3E}">
        <p14:creationId xmlns:p14="http://schemas.microsoft.com/office/powerpoint/2010/main" val="10903006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0238" y="365125"/>
            <a:ext cx="78867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630238" y="2505075"/>
            <a:ext cx="386873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29150" y="2505075"/>
            <a:ext cx="38877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fld id="{0590DCD2-8BFC-4389-A7A9-683EA0AB54A0}" type="datetimeFigureOut">
              <a:rPr lang="ru-RU" altLang="ru-RU">
                <a:solidFill>
                  <a:srgbClr val="000000"/>
                </a:solidFill>
              </a:rPr>
              <a:pPr>
                <a:defRPr/>
              </a:pPr>
              <a:t>16.07.2018</a:t>
            </a:fld>
            <a:endParaRPr lang="ru-RU" altLang="ru-RU">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ru-RU" altLang="ru-RU">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79619173-5F42-441A-9EEC-6A45573AF34C}" type="slidenum">
              <a:rPr lang="ru-RU" altLang="ru-RU">
                <a:solidFill>
                  <a:srgbClr val="000000"/>
                </a:solidFill>
              </a:rPr>
              <a:pPr>
                <a:defRPr/>
              </a:pPr>
              <a:t>‹#›</a:t>
            </a:fld>
            <a:endParaRPr lang="ru-RU" altLang="ru-RU">
              <a:solidFill>
                <a:srgbClr val="000000"/>
              </a:solidFill>
            </a:endParaRPr>
          </a:p>
        </p:txBody>
      </p:sp>
    </p:spTree>
    <p:extLst>
      <p:ext uri="{BB962C8B-B14F-4D97-AF65-F5344CB8AC3E}">
        <p14:creationId xmlns:p14="http://schemas.microsoft.com/office/powerpoint/2010/main" val="29361638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fld id="{627BBE59-C03B-4FD8-AE89-548D8FAD39F8}" type="datetimeFigureOut">
              <a:rPr lang="ru-RU" altLang="ru-RU">
                <a:solidFill>
                  <a:srgbClr val="000000"/>
                </a:solidFill>
              </a:rPr>
              <a:pPr>
                <a:defRPr/>
              </a:pPr>
              <a:t>16.07.2018</a:t>
            </a:fld>
            <a:endParaRPr lang="ru-RU" altLang="ru-RU">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ru-RU" altLang="ru-RU">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5B56794-7087-419D-AABE-3667D3B12956}" type="slidenum">
              <a:rPr lang="ru-RU" altLang="ru-RU">
                <a:solidFill>
                  <a:srgbClr val="000000"/>
                </a:solidFill>
              </a:rPr>
              <a:pPr>
                <a:defRPr/>
              </a:pPr>
              <a:t>‹#›</a:t>
            </a:fld>
            <a:endParaRPr lang="ru-RU" altLang="ru-RU">
              <a:solidFill>
                <a:srgbClr val="000000"/>
              </a:solidFill>
            </a:endParaRPr>
          </a:p>
        </p:txBody>
      </p:sp>
    </p:spTree>
    <p:extLst>
      <p:ext uri="{BB962C8B-B14F-4D97-AF65-F5344CB8AC3E}">
        <p14:creationId xmlns:p14="http://schemas.microsoft.com/office/powerpoint/2010/main" val="33912835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B46D1309-0F22-4896-AA22-EC56B03F6411}" type="datetimeFigureOut">
              <a:rPr lang="ru-RU" altLang="ru-RU">
                <a:solidFill>
                  <a:srgbClr val="000000"/>
                </a:solidFill>
              </a:rPr>
              <a:pPr>
                <a:defRPr/>
              </a:pPr>
              <a:t>16.07.2018</a:t>
            </a:fld>
            <a:endParaRPr lang="ru-RU" altLang="ru-RU">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ru-RU" altLang="ru-RU">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A92C386C-ED88-43DC-ABC1-ED56FDD109A8}" type="slidenum">
              <a:rPr lang="ru-RU" altLang="ru-RU">
                <a:solidFill>
                  <a:srgbClr val="000000"/>
                </a:solidFill>
              </a:rPr>
              <a:pPr>
                <a:defRPr/>
              </a:pPr>
              <a:t>‹#›</a:t>
            </a:fld>
            <a:endParaRPr lang="ru-RU" altLang="ru-RU">
              <a:solidFill>
                <a:srgbClr val="000000"/>
              </a:solidFill>
            </a:endParaRPr>
          </a:p>
        </p:txBody>
      </p:sp>
    </p:spTree>
    <p:extLst>
      <p:ext uri="{BB962C8B-B14F-4D97-AF65-F5344CB8AC3E}">
        <p14:creationId xmlns:p14="http://schemas.microsoft.com/office/powerpoint/2010/main" val="31717696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0238" y="457200"/>
            <a:ext cx="2949575"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fld id="{2188CDEB-6684-48C3-9800-D3E291F3ADAC}" type="datetimeFigureOut">
              <a:rPr lang="ru-RU" altLang="ru-RU">
                <a:solidFill>
                  <a:srgbClr val="000000"/>
                </a:solidFill>
              </a:rPr>
              <a:pPr>
                <a:defRPr/>
              </a:pPr>
              <a:t>16.07.2018</a:t>
            </a:fld>
            <a:endParaRPr lang="ru-RU" altLang="ru-R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ltLang="ru-R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C6036F5-10AD-43F1-B450-04FA296137CD}" type="slidenum">
              <a:rPr lang="ru-RU" altLang="ru-RU">
                <a:solidFill>
                  <a:srgbClr val="000000"/>
                </a:solidFill>
              </a:rPr>
              <a:pPr>
                <a:defRPr/>
              </a:pPr>
              <a:t>‹#›</a:t>
            </a:fld>
            <a:endParaRPr lang="ru-RU" altLang="ru-RU">
              <a:solidFill>
                <a:srgbClr val="000000"/>
              </a:solidFill>
            </a:endParaRPr>
          </a:p>
        </p:txBody>
      </p:sp>
    </p:spTree>
    <p:extLst>
      <p:ext uri="{BB962C8B-B14F-4D97-AF65-F5344CB8AC3E}">
        <p14:creationId xmlns:p14="http://schemas.microsoft.com/office/powerpoint/2010/main" val="6991639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0238" y="457200"/>
            <a:ext cx="2949575"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fld id="{928CD79E-531F-4266-A33C-7E712A3A7190}" type="datetimeFigureOut">
              <a:rPr lang="ru-RU" altLang="ru-RU">
                <a:solidFill>
                  <a:srgbClr val="000000"/>
                </a:solidFill>
              </a:rPr>
              <a:pPr>
                <a:defRPr/>
              </a:pPr>
              <a:t>16.07.2018</a:t>
            </a:fld>
            <a:endParaRPr lang="ru-RU" altLang="ru-R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ltLang="ru-R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70724DF-A4D7-43FA-8692-17E5AC1F1798}" type="slidenum">
              <a:rPr lang="ru-RU" altLang="ru-RU">
                <a:solidFill>
                  <a:srgbClr val="000000"/>
                </a:solidFill>
              </a:rPr>
              <a:pPr>
                <a:defRPr/>
              </a:pPr>
              <a:t>‹#›</a:t>
            </a:fld>
            <a:endParaRPr lang="ru-RU" altLang="ru-RU">
              <a:solidFill>
                <a:srgbClr val="000000"/>
              </a:solidFill>
            </a:endParaRPr>
          </a:p>
        </p:txBody>
      </p:sp>
    </p:spTree>
    <p:extLst>
      <p:ext uri="{BB962C8B-B14F-4D97-AF65-F5344CB8AC3E}">
        <p14:creationId xmlns:p14="http://schemas.microsoft.com/office/powerpoint/2010/main" val="10498629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fld id="{BBE31CBB-3F05-4382-AF2C-DF69A62CC0BC}" type="datetimeFigureOut">
              <a:rPr lang="ru-RU" altLang="ru-RU">
                <a:solidFill>
                  <a:srgbClr val="000000"/>
                </a:solidFill>
              </a:rPr>
              <a:pPr>
                <a:defRPr/>
              </a:pPr>
              <a:t>16.07.2018</a:t>
            </a:fld>
            <a:endParaRPr lang="ru-RU" alt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lt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28D60E5-234E-4E67-A4DD-A9EB71F7D7AA}" type="slidenum">
              <a:rPr lang="ru-RU" altLang="ru-RU">
                <a:solidFill>
                  <a:srgbClr val="000000"/>
                </a:solidFill>
              </a:rPr>
              <a:pPr>
                <a:defRPr/>
              </a:pPr>
              <a:t>‹#›</a:t>
            </a:fld>
            <a:endParaRPr lang="ru-RU" altLang="ru-RU">
              <a:solidFill>
                <a:srgbClr val="000000"/>
              </a:solidFill>
            </a:endParaRPr>
          </a:p>
        </p:txBody>
      </p:sp>
    </p:spTree>
    <p:extLst>
      <p:ext uri="{BB962C8B-B14F-4D97-AF65-F5344CB8AC3E}">
        <p14:creationId xmlns:p14="http://schemas.microsoft.com/office/powerpoint/2010/main" val="3018025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fld id="{8F5B77F2-E6ED-4ED9-A8FA-F6D60DB6D6EF}" type="datetimeFigureOut">
              <a:rPr lang="ru-RU" altLang="ru-RU">
                <a:solidFill>
                  <a:srgbClr val="000000"/>
                </a:solidFill>
              </a:rPr>
              <a:pPr>
                <a:defRPr/>
              </a:pPr>
              <a:t>16.07.2018</a:t>
            </a:fld>
            <a:endParaRPr lang="ru-RU" alt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lt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CC8400D-C3FA-4221-9A9D-0C34C425D6B9}" type="slidenum">
              <a:rPr lang="ru-RU" altLang="ru-RU">
                <a:solidFill>
                  <a:srgbClr val="000000"/>
                </a:solidFill>
              </a:rPr>
              <a:pPr>
                <a:defRPr/>
              </a:pPr>
              <a:t>‹#›</a:t>
            </a:fld>
            <a:endParaRPr lang="ru-RU" altLang="ru-RU">
              <a:solidFill>
                <a:srgbClr val="000000"/>
              </a:solidFill>
            </a:endParaRPr>
          </a:p>
        </p:txBody>
      </p:sp>
    </p:spTree>
    <p:extLst>
      <p:ext uri="{BB962C8B-B14F-4D97-AF65-F5344CB8AC3E}">
        <p14:creationId xmlns:p14="http://schemas.microsoft.com/office/powerpoint/2010/main" val="7751224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AndTx" preserve="1">
  <p:cSld name="Заголовок, объект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648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fld id="{1806BA3C-6F78-431E-9D1D-83FA2F7C0FE3}" type="datetimeFigureOut">
              <a:rPr lang="ru-RU" altLang="ru-RU">
                <a:solidFill>
                  <a:srgbClr val="000000"/>
                </a:solidFill>
              </a:rPr>
              <a:pPr>
                <a:defRPr/>
              </a:pPr>
              <a:t>16.07.2018</a:t>
            </a:fld>
            <a:endParaRPr lang="ru-RU" altLang="ru-R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ltLang="ru-R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3D06121-3CAA-4E27-896C-CFAB70F78D17}" type="slidenum">
              <a:rPr lang="ru-RU" altLang="ru-RU">
                <a:solidFill>
                  <a:srgbClr val="000000"/>
                </a:solidFill>
              </a:rPr>
              <a:pPr>
                <a:defRPr/>
              </a:pPr>
              <a:t>‹#›</a:t>
            </a:fld>
            <a:endParaRPr lang="ru-RU" altLang="ru-RU">
              <a:solidFill>
                <a:srgbClr val="000000"/>
              </a:solidFill>
            </a:endParaRPr>
          </a:p>
        </p:txBody>
      </p:sp>
    </p:spTree>
    <p:extLst>
      <p:ext uri="{BB962C8B-B14F-4D97-AF65-F5344CB8AC3E}">
        <p14:creationId xmlns:p14="http://schemas.microsoft.com/office/powerpoint/2010/main" val="26113206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AndTx" preserve="1">
  <p:cSld name="Заголовок, два объекта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Объект 2"/>
          <p:cNvSpPr>
            <a:spLocks noGrp="1"/>
          </p:cNvSpPr>
          <p:nvPr>
            <p:ph sz="quarter" idx="1"/>
          </p:nvPr>
        </p:nvSpPr>
        <p:spPr>
          <a:xfrm>
            <a:off x="457200" y="1600200"/>
            <a:ext cx="4038600" cy="21859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quarter" idx="2"/>
          </p:nvPr>
        </p:nvSpPr>
        <p:spPr>
          <a:xfrm>
            <a:off x="457200" y="3938588"/>
            <a:ext cx="4038600" cy="21875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half" idx="3"/>
          </p:nvPr>
        </p:nvSpPr>
        <p:spPr>
          <a:xfrm>
            <a:off x="4648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Rectangle 4"/>
          <p:cNvSpPr>
            <a:spLocks noGrp="1" noChangeArrowheads="1"/>
          </p:cNvSpPr>
          <p:nvPr>
            <p:ph type="dt" sz="half" idx="10"/>
          </p:nvPr>
        </p:nvSpPr>
        <p:spPr>
          <a:ln/>
        </p:spPr>
        <p:txBody>
          <a:bodyPr/>
          <a:lstStyle>
            <a:lvl1pPr>
              <a:defRPr/>
            </a:lvl1pPr>
          </a:lstStyle>
          <a:p>
            <a:pPr>
              <a:defRPr/>
            </a:pPr>
            <a:fld id="{D873D470-5A19-48E6-AC6B-48B473FA3901}" type="datetimeFigureOut">
              <a:rPr lang="ru-RU" altLang="ru-RU">
                <a:solidFill>
                  <a:srgbClr val="000000"/>
                </a:solidFill>
              </a:rPr>
              <a:pPr>
                <a:defRPr/>
              </a:pPr>
              <a:t>16.07.2018</a:t>
            </a:fld>
            <a:endParaRPr lang="ru-RU" altLang="ru-RU">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ru-RU" altLang="ru-RU">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A26C3B8C-F73E-4E44-928B-9832FC2DD593}" type="slidenum">
              <a:rPr lang="ru-RU" altLang="ru-RU">
                <a:solidFill>
                  <a:srgbClr val="000000"/>
                </a:solidFill>
              </a:rPr>
              <a:pPr>
                <a:defRPr/>
              </a:pPr>
              <a:t>‹#›</a:t>
            </a:fld>
            <a:endParaRPr lang="ru-RU" altLang="ru-RU">
              <a:solidFill>
                <a:srgbClr val="000000"/>
              </a:solidFill>
            </a:endParaRPr>
          </a:p>
        </p:txBody>
      </p:sp>
    </p:spTree>
    <p:extLst>
      <p:ext uri="{BB962C8B-B14F-4D97-AF65-F5344CB8AC3E}">
        <p14:creationId xmlns:p14="http://schemas.microsoft.com/office/powerpoint/2010/main" val="34534944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AndObj" preserve="1">
  <p:cSld name="Заголовок, 2 маленьких объекта и 1 большой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Объект 2"/>
          <p:cNvSpPr>
            <a:spLocks noGrp="1"/>
          </p:cNvSpPr>
          <p:nvPr>
            <p:ph sz="quarter" idx="1"/>
          </p:nvPr>
        </p:nvSpPr>
        <p:spPr>
          <a:xfrm>
            <a:off x="457200" y="1600200"/>
            <a:ext cx="4038600" cy="21859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quarter" idx="2"/>
          </p:nvPr>
        </p:nvSpPr>
        <p:spPr>
          <a:xfrm>
            <a:off x="457200" y="3938588"/>
            <a:ext cx="4038600" cy="21875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Объект 4"/>
          <p:cNvSpPr>
            <a:spLocks noGrp="1"/>
          </p:cNvSpPr>
          <p:nvPr>
            <p:ph sz="half" idx="3"/>
          </p:nvPr>
        </p:nvSpPr>
        <p:spPr>
          <a:xfrm>
            <a:off x="4648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Rectangle 4"/>
          <p:cNvSpPr>
            <a:spLocks noGrp="1" noChangeArrowheads="1"/>
          </p:cNvSpPr>
          <p:nvPr>
            <p:ph type="dt" sz="half" idx="10"/>
          </p:nvPr>
        </p:nvSpPr>
        <p:spPr>
          <a:ln/>
        </p:spPr>
        <p:txBody>
          <a:bodyPr/>
          <a:lstStyle>
            <a:lvl1pPr>
              <a:defRPr/>
            </a:lvl1pPr>
          </a:lstStyle>
          <a:p>
            <a:pPr>
              <a:defRPr/>
            </a:pPr>
            <a:fld id="{186A1A49-D1EB-4090-8719-5674F79CDDCC}" type="datetimeFigureOut">
              <a:rPr lang="ru-RU" altLang="ru-RU">
                <a:solidFill>
                  <a:srgbClr val="000000"/>
                </a:solidFill>
              </a:rPr>
              <a:pPr>
                <a:defRPr/>
              </a:pPr>
              <a:t>16.07.2018</a:t>
            </a:fld>
            <a:endParaRPr lang="ru-RU" altLang="ru-RU">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ru-RU" altLang="ru-RU">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E53C699D-35B0-4EBD-866A-A12239535640}" type="slidenum">
              <a:rPr lang="ru-RU" altLang="ru-RU">
                <a:solidFill>
                  <a:srgbClr val="000000"/>
                </a:solidFill>
              </a:rPr>
              <a:pPr>
                <a:defRPr/>
              </a:pPr>
              <a:t>‹#›</a:t>
            </a:fld>
            <a:endParaRPr lang="ru-RU" altLang="ru-RU">
              <a:solidFill>
                <a:srgbClr val="000000"/>
              </a:solidFill>
            </a:endParaRPr>
          </a:p>
        </p:txBody>
      </p:sp>
    </p:spTree>
    <p:extLst>
      <p:ext uri="{BB962C8B-B14F-4D97-AF65-F5344CB8AC3E}">
        <p14:creationId xmlns:p14="http://schemas.microsoft.com/office/powerpoint/2010/main" val="40239322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57200" y="1600200"/>
            <a:ext cx="8229600" cy="4525963"/>
          </a:xfrm>
        </p:spPr>
        <p:txBody>
          <a:bodyPr/>
          <a:lstStyle/>
          <a:p>
            <a:pPr lvl="0"/>
            <a:endParaRPr lang="ru-RU" noProof="0" smtClean="0"/>
          </a:p>
        </p:txBody>
      </p:sp>
      <p:sp>
        <p:nvSpPr>
          <p:cNvPr id="4" name="Rectangle 4"/>
          <p:cNvSpPr>
            <a:spLocks noGrp="1" noChangeArrowheads="1"/>
          </p:cNvSpPr>
          <p:nvPr>
            <p:ph type="dt" sz="half" idx="10"/>
          </p:nvPr>
        </p:nvSpPr>
        <p:spPr>
          <a:ln/>
        </p:spPr>
        <p:txBody>
          <a:bodyPr/>
          <a:lstStyle>
            <a:lvl1pPr>
              <a:defRPr/>
            </a:lvl1pPr>
          </a:lstStyle>
          <a:p>
            <a:pPr>
              <a:defRPr/>
            </a:pPr>
            <a:fld id="{4D99054C-9122-4983-BB36-03EB21473FCC}" type="datetimeFigureOut">
              <a:rPr lang="ru-RU" altLang="ru-RU">
                <a:solidFill>
                  <a:srgbClr val="000000"/>
                </a:solidFill>
              </a:rPr>
              <a:pPr>
                <a:defRPr/>
              </a:pPr>
              <a:t>16.07.2018</a:t>
            </a:fld>
            <a:endParaRPr lang="ru-RU" alt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lt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2AC135F-5E0E-4661-A29F-9929986B8BE1}" type="slidenum">
              <a:rPr lang="ru-RU" altLang="ru-RU">
                <a:solidFill>
                  <a:srgbClr val="000000"/>
                </a:solidFill>
              </a:rPr>
              <a:pPr>
                <a:defRPr/>
              </a:pPr>
              <a:t>‹#›</a:t>
            </a:fld>
            <a:endParaRPr lang="ru-RU" altLang="ru-RU">
              <a:solidFill>
                <a:srgbClr val="000000"/>
              </a:solidFill>
            </a:endParaRPr>
          </a:p>
        </p:txBody>
      </p:sp>
    </p:spTree>
    <p:extLst>
      <p:ext uri="{BB962C8B-B14F-4D97-AF65-F5344CB8AC3E}">
        <p14:creationId xmlns:p14="http://schemas.microsoft.com/office/powerpoint/2010/main" val="12224400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OverTx" preserve="1">
  <p:cSld name="Заголовок и два объекта над текст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Объект 2"/>
          <p:cNvSpPr>
            <a:spLocks noGrp="1"/>
          </p:cNvSpPr>
          <p:nvPr>
            <p:ph sz="quarter" idx="1"/>
          </p:nvPr>
        </p:nvSpPr>
        <p:spPr>
          <a:xfrm>
            <a:off x="457200" y="1600200"/>
            <a:ext cx="4038600" cy="21859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quarter" idx="2"/>
          </p:nvPr>
        </p:nvSpPr>
        <p:spPr>
          <a:xfrm>
            <a:off x="4648200" y="1600200"/>
            <a:ext cx="4038600" cy="21859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half" idx="3"/>
          </p:nvPr>
        </p:nvSpPr>
        <p:spPr>
          <a:xfrm>
            <a:off x="457200" y="3938588"/>
            <a:ext cx="8229600" cy="21875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Rectangle 4"/>
          <p:cNvSpPr>
            <a:spLocks noGrp="1" noChangeArrowheads="1"/>
          </p:cNvSpPr>
          <p:nvPr>
            <p:ph type="dt" sz="half" idx="10"/>
          </p:nvPr>
        </p:nvSpPr>
        <p:spPr>
          <a:ln/>
        </p:spPr>
        <p:txBody>
          <a:bodyPr/>
          <a:lstStyle>
            <a:lvl1pPr>
              <a:defRPr/>
            </a:lvl1pPr>
          </a:lstStyle>
          <a:p>
            <a:pPr>
              <a:defRPr/>
            </a:pPr>
            <a:fld id="{05E0C285-B067-4628-BFAE-849632784DA4}" type="datetimeFigureOut">
              <a:rPr lang="ru-RU" altLang="ru-RU">
                <a:solidFill>
                  <a:srgbClr val="000000"/>
                </a:solidFill>
              </a:rPr>
              <a:pPr>
                <a:defRPr/>
              </a:pPr>
              <a:t>16.07.2018</a:t>
            </a:fld>
            <a:endParaRPr lang="ru-RU" altLang="ru-RU">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ru-RU" altLang="ru-RU">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58B33721-C6E3-4633-8971-2EEFED2B0355}" type="slidenum">
              <a:rPr lang="ru-RU" altLang="ru-RU">
                <a:solidFill>
                  <a:srgbClr val="000000"/>
                </a:solidFill>
              </a:rPr>
              <a:pPr>
                <a:defRPr/>
              </a:pPr>
              <a:t>‹#›</a:t>
            </a:fld>
            <a:endParaRPr lang="ru-RU" altLang="ru-RU">
              <a:solidFill>
                <a:srgbClr val="000000"/>
              </a:solidFill>
            </a:endParaRPr>
          </a:p>
        </p:txBody>
      </p:sp>
    </p:spTree>
    <p:extLst>
      <p:ext uri="{BB962C8B-B14F-4D97-AF65-F5344CB8AC3E}">
        <p14:creationId xmlns:p14="http://schemas.microsoft.com/office/powerpoint/2010/main" val="13713946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8B919A-3FB1-400D-B3C8-D95614FA82F4}" type="datetimeFigureOut">
              <a:rPr lang="ru-RU" smtClean="0"/>
              <a:pPr/>
              <a:t>16.07.2018</a:t>
            </a:fld>
            <a:endParaRPr lang="ru-R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A137EF-4969-4CC7-9412-AE5C90F84C50}" type="slidenum">
              <a:rPr lang="ru-RU" smtClean="0"/>
              <a:pPr/>
              <a:t>‹#›</a:t>
            </a:fld>
            <a:endParaRPr lang="ru-RU"/>
          </a:p>
        </p:txBody>
      </p:sp>
    </p:spTree>
    <p:extLst>
      <p:ext uri="{BB962C8B-B14F-4D97-AF65-F5344CB8AC3E}">
        <p14:creationId xmlns:p14="http://schemas.microsoft.com/office/powerpoint/2010/main" val="8476194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35844"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fontAlgn="base">
              <a:spcBef>
                <a:spcPct val="0"/>
              </a:spcBef>
              <a:spcAft>
                <a:spcPct val="0"/>
              </a:spcAft>
              <a:defRPr/>
            </a:pPr>
            <a:fld id="{CA2B111A-3C14-4FA9-B37C-B741A5DC6D8D}" type="datetimeFigureOut">
              <a:rPr lang="ru-RU" altLang="ru-RU">
                <a:solidFill>
                  <a:srgbClr val="000000"/>
                </a:solidFill>
              </a:rPr>
              <a:pPr fontAlgn="base">
                <a:spcBef>
                  <a:spcPct val="0"/>
                </a:spcBef>
                <a:spcAft>
                  <a:spcPct val="0"/>
                </a:spcAft>
                <a:defRPr/>
              </a:pPr>
              <a:t>16.07.2018</a:t>
            </a:fld>
            <a:endParaRPr lang="ru-RU" altLang="ru-RU">
              <a:solidFill>
                <a:srgbClr val="000000"/>
              </a:solidFill>
            </a:endParaRPr>
          </a:p>
        </p:txBody>
      </p:sp>
      <p:sp>
        <p:nvSpPr>
          <p:cNvPr id="35845"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fontAlgn="base">
              <a:spcBef>
                <a:spcPct val="0"/>
              </a:spcBef>
              <a:spcAft>
                <a:spcPct val="0"/>
              </a:spcAft>
              <a:defRPr/>
            </a:pPr>
            <a:endParaRPr lang="ru-RU" altLang="ru-RU">
              <a:solidFill>
                <a:srgbClr val="000000"/>
              </a:solidFill>
            </a:endParaRPr>
          </a:p>
        </p:txBody>
      </p:sp>
      <p:sp>
        <p:nvSpPr>
          <p:cNvPr id="35846"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pPr fontAlgn="base">
              <a:spcBef>
                <a:spcPct val="0"/>
              </a:spcBef>
              <a:spcAft>
                <a:spcPct val="0"/>
              </a:spcAft>
              <a:defRPr/>
            </a:pPr>
            <a:fld id="{2880FAC8-9E91-4E3E-89B7-7FF858AD870C}" type="slidenum">
              <a:rPr lang="ru-RU" altLang="ru-RU">
                <a:solidFill>
                  <a:srgbClr val="000000"/>
                </a:solidFill>
              </a:rPr>
              <a:pPr fontAlgn="base">
                <a:spcBef>
                  <a:spcPct val="0"/>
                </a:spcBef>
                <a:spcAft>
                  <a:spcPct val="0"/>
                </a:spcAft>
                <a:defRPr/>
              </a:pPr>
              <a:t>‹#›</a:t>
            </a:fld>
            <a:endParaRPr lang="ru-RU" altLang="ru-RU">
              <a:solidFill>
                <a:srgbClr val="000000"/>
              </a:solidFill>
            </a:endParaRPr>
          </a:p>
        </p:txBody>
      </p:sp>
    </p:spTree>
    <p:extLst>
      <p:ext uri="{BB962C8B-B14F-4D97-AF65-F5344CB8AC3E}">
        <p14:creationId xmlns:p14="http://schemas.microsoft.com/office/powerpoint/2010/main" val="208175383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cs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cs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cs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cs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cs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cs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cs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cs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4.jpeg"/><Relationship Id="rId7" Type="http://schemas.openxmlformats.org/officeDocument/2006/relationships/image" Target="../media/image6.jpeg"/><Relationship Id="rId2" Type="http://schemas.openxmlformats.org/officeDocument/2006/relationships/slideLayout" Target="../slideLayouts/slideLayout18.xml"/><Relationship Id="rId1" Type="http://schemas.openxmlformats.org/officeDocument/2006/relationships/vmlDrawing" Target="../drawings/vmlDrawing1.vml"/><Relationship Id="rId6" Type="http://schemas.openxmlformats.org/officeDocument/2006/relationships/image" Target="../media/image5.jpeg"/><Relationship Id="rId5" Type="http://schemas.openxmlformats.org/officeDocument/2006/relationships/image" Target="../media/image3.wmf"/><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2.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8.xml"/><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6850" y="1540403"/>
            <a:ext cx="8750300" cy="1513235"/>
          </a:xfrm>
          <a:prstGeom prst="rect">
            <a:avLst/>
          </a:prstGeom>
        </p:spPr>
        <p:txBody>
          <a:bodyPr wrap="square">
            <a:spAutoFit/>
          </a:bodyPr>
          <a:lstStyle/>
          <a:p>
            <a:pPr lvl="0" algn="ctr" defTabSz="457200">
              <a:spcBef>
                <a:spcPts val="1000"/>
              </a:spcBef>
              <a:buClr>
                <a:srgbClr val="90C226"/>
              </a:buClr>
              <a:buSzPct val="80000"/>
            </a:pPr>
            <a:r>
              <a:rPr lang="ru-RU" sz="2800" b="1" dirty="0">
                <a:latin typeface="Times New Roman" panose="02020603050405020304" pitchFamily="18" charset="0"/>
                <a:cs typeface="Times New Roman" panose="02020603050405020304" pitchFamily="18" charset="0"/>
              </a:rPr>
              <a:t>Исследовательская работа</a:t>
            </a:r>
            <a:r>
              <a:rPr lang="ru-RU" sz="2800" b="1" dirty="0" smtClean="0">
                <a:latin typeface="Times New Roman" panose="02020603050405020304" pitchFamily="18" charset="0"/>
                <a:cs typeface="Times New Roman" panose="02020603050405020304" pitchFamily="18" charset="0"/>
              </a:rPr>
              <a:t>:</a:t>
            </a:r>
          </a:p>
          <a:p>
            <a:pPr lvl="0" algn="ctr" defTabSz="457200">
              <a:spcBef>
                <a:spcPts val="1000"/>
              </a:spcBef>
              <a:buClr>
                <a:srgbClr val="90C226"/>
              </a:buClr>
              <a:buSzPct val="80000"/>
            </a:pPr>
            <a:r>
              <a:rPr lang="ru-RU" sz="2800" b="1" dirty="0" smtClean="0">
                <a:latin typeface="Times New Roman" panose="02020603050405020304" pitchFamily="18" charset="0"/>
                <a:cs typeface="Times New Roman" panose="02020603050405020304" pitchFamily="18" charset="0"/>
              </a:rPr>
              <a:t> </a:t>
            </a:r>
            <a:r>
              <a:rPr lang="ru-RU" sz="2800" i="1" dirty="0">
                <a:latin typeface="Times New Roman" panose="02020603050405020304" pitchFamily="18" charset="0"/>
                <a:cs typeface="Times New Roman" panose="02020603050405020304" pitchFamily="18" charset="0"/>
              </a:rPr>
              <a:t>«Изучение состояния окружающей среды в микрорайоне школы</a:t>
            </a:r>
            <a:r>
              <a:rPr lang="ru-RU" sz="2800" i="1" dirty="0" smtClean="0">
                <a:latin typeface="Times New Roman" panose="02020603050405020304" pitchFamily="18" charset="0"/>
                <a:cs typeface="Times New Roman" panose="02020603050405020304" pitchFamily="18" charset="0"/>
              </a:rPr>
              <a:t>»</a:t>
            </a:r>
            <a:endParaRPr lang="ru-RU" sz="2800" dirty="0">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2184400" y="3619311"/>
            <a:ext cx="6642100" cy="1631216"/>
          </a:xfrm>
          <a:prstGeom prst="rect">
            <a:avLst/>
          </a:prstGeom>
        </p:spPr>
        <p:txBody>
          <a:bodyPr wrap="square">
            <a:spAutoFit/>
          </a:bodyPr>
          <a:lstStyle/>
          <a:p>
            <a:pPr algn="r"/>
            <a:r>
              <a:rPr lang="ru-RU" sz="2000" b="1" dirty="0" smtClean="0">
                <a:effectLst/>
                <a:latin typeface="Times New Roman" panose="02020603050405020304" pitchFamily="18" charset="0"/>
                <a:ea typeface="Calibri" panose="020F0502020204030204" pitchFamily="34" charset="0"/>
                <a:cs typeface="Times New Roman" panose="02020603050405020304" pitchFamily="18" charset="0"/>
              </a:rPr>
              <a:t>Работу выполнила:</a:t>
            </a:r>
            <a:endParaRPr lang="ru-RU" sz="20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gn="r"/>
            <a:r>
              <a:rPr lang="ru-RU" sz="2000" dirty="0" smtClean="0">
                <a:effectLst/>
                <a:latin typeface="Times New Roman" panose="02020603050405020304" pitchFamily="18" charset="0"/>
                <a:ea typeface="Calibri" panose="020F0502020204030204" pitchFamily="34" charset="0"/>
                <a:cs typeface="Times New Roman" panose="02020603050405020304" pitchFamily="18" charset="0"/>
              </a:rPr>
              <a:t>Ученица 10 «А» класса </a:t>
            </a:r>
          </a:p>
          <a:p>
            <a:pPr algn="r"/>
            <a:r>
              <a:rPr lang="ru-RU" sz="2000" dirty="0" smtClean="0">
                <a:effectLst/>
                <a:latin typeface="Times New Roman" panose="02020603050405020304" pitchFamily="18" charset="0"/>
                <a:ea typeface="Calibri" panose="020F0502020204030204" pitchFamily="34" charset="0"/>
                <a:cs typeface="Times New Roman" panose="02020603050405020304" pitchFamily="18" charset="0"/>
              </a:rPr>
              <a:t>Марина В.</a:t>
            </a:r>
            <a:endParaRPr lang="ru-RU" sz="20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gn="r"/>
            <a:r>
              <a:rPr lang="ru-RU" sz="2000" dirty="0" smtClean="0">
                <a:effectLst/>
                <a:latin typeface="Times New Roman" panose="02020603050405020304" pitchFamily="18" charset="0"/>
                <a:ea typeface="Calibri" panose="020F0502020204030204" pitchFamily="34" charset="0"/>
                <a:cs typeface="Times New Roman" panose="02020603050405020304" pitchFamily="18" charset="0"/>
              </a:rPr>
              <a:t> </a:t>
            </a:r>
          </a:p>
          <a:p>
            <a:pPr algn="r"/>
            <a:r>
              <a:rPr lang="ru-RU" sz="2000" b="1"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Прямоугольник 3"/>
          <p:cNvSpPr/>
          <p:nvPr/>
        </p:nvSpPr>
        <p:spPr>
          <a:xfrm>
            <a:off x="292100" y="174511"/>
            <a:ext cx="8534400" cy="800219"/>
          </a:xfrm>
          <a:prstGeom prst="rect">
            <a:avLst/>
          </a:prstGeom>
        </p:spPr>
        <p:txBody>
          <a:bodyPr wrap="square">
            <a:spAutoFit/>
          </a:bodyPr>
          <a:lstStyle/>
          <a:p>
            <a:pPr algn="ctr">
              <a:lnSpc>
                <a:spcPct val="115000"/>
              </a:lnSpc>
              <a:spcAft>
                <a:spcPts val="1000"/>
              </a:spcAft>
            </a:pPr>
            <a:r>
              <a:rPr lang="ru-RU" sz="2000" b="1" dirty="0" smtClean="0">
                <a:effectLst/>
                <a:latin typeface="Times New Roman" panose="02020603050405020304" pitchFamily="18" charset="0"/>
                <a:ea typeface="Calibri" panose="020F0502020204030204" pitchFamily="34" charset="0"/>
                <a:cs typeface="Times New Roman" panose="02020603050405020304" pitchFamily="18" charset="0"/>
              </a:rPr>
              <a:t>Государственное бюджетное общеобразовательное учреждение города                </a:t>
            </a:r>
            <a:r>
              <a:rPr lang="ru-RU" sz="20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b="1" dirty="0" smtClean="0">
                <a:effectLst/>
                <a:latin typeface="Times New Roman" panose="02020603050405020304" pitchFamily="18" charset="0"/>
                <a:ea typeface="Calibri" panose="020F0502020204030204" pitchFamily="34" charset="0"/>
                <a:cs typeface="Times New Roman" panose="02020603050405020304" pitchFamily="18" charset="0"/>
              </a:rPr>
              <a:t>Москвы «Школа №2065»</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Прямоугольник 3"/>
          <p:cNvSpPr>
            <a:spLocks noChangeArrowheads="1"/>
          </p:cNvSpPr>
          <p:nvPr/>
        </p:nvSpPr>
        <p:spPr bwMode="auto">
          <a:xfrm>
            <a:off x="3132138" y="6346825"/>
            <a:ext cx="25622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fontAlgn="base">
              <a:spcBef>
                <a:spcPct val="0"/>
              </a:spcBef>
              <a:spcAft>
                <a:spcPct val="0"/>
              </a:spcAft>
              <a:buFontTx/>
              <a:buNone/>
            </a:pPr>
            <a:r>
              <a:rPr lang="ru-RU" altLang="ru-RU" sz="2000" dirty="0">
                <a:solidFill>
                  <a:srgbClr val="000000"/>
                </a:solidFill>
              </a:rPr>
              <a:t>Москва, </a:t>
            </a:r>
            <a:r>
              <a:rPr lang="ru-RU" altLang="ru-RU" sz="2000" dirty="0" smtClean="0">
                <a:solidFill>
                  <a:srgbClr val="000000"/>
                </a:solidFill>
              </a:rPr>
              <a:t>2017-2018 </a:t>
            </a:r>
            <a:r>
              <a:rPr lang="ru-RU" altLang="ru-RU" sz="2000" dirty="0">
                <a:solidFill>
                  <a:srgbClr val="000000"/>
                </a:solidFill>
              </a:rPr>
              <a:t>гг.</a:t>
            </a:r>
          </a:p>
        </p:txBody>
      </p:sp>
    </p:spTree>
    <p:extLst>
      <p:ext uri="{BB962C8B-B14F-4D97-AF65-F5344CB8AC3E}">
        <p14:creationId xmlns:p14="http://schemas.microsoft.com/office/powerpoint/2010/main" val="9260064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Прямоугольник 3"/>
          <p:cNvSpPr>
            <a:spLocks noChangeArrowheads="1"/>
          </p:cNvSpPr>
          <p:nvPr/>
        </p:nvSpPr>
        <p:spPr bwMode="auto">
          <a:xfrm>
            <a:off x="88900" y="0"/>
            <a:ext cx="8915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fontAlgn="base">
              <a:spcBef>
                <a:spcPct val="0"/>
              </a:spcBef>
              <a:spcAft>
                <a:spcPct val="0"/>
              </a:spcAft>
              <a:buFontTx/>
              <a:buNone/>
              <a:defRPr/>
            </a:pPr>
            <a:r>
              <a:rPr lang="ru-RU" altLang="ru-RU" sz="2800" b="1" dirty="0" smtClean="0">
                <a:solidFill>
                  <a:srgbClr val="000000"/>
                </a:solidFill>
                <a:effectLst>
                  <a:outerShdw blurRad="38100" dist="38100" dir="2700000" algn="tl">
                    <a:srgbClr val="000000">
                      <a:alpha val="43137"/>
                    </a:srgbClr>
                  </a:outerShdw>
                </a:effectLst>
              </a:rPr>
              <a:t>Цели и задачи исследований</a:t>
            </a:r>
          </a:p>
        </p:txBody>
      </p:sp>
      <p:sp>
        <p:nvSpPr>
          <p:cNvPr id="3075" name="Rectangle 14"/>
          <p:cNvSpPr>
            <a:spLocks noChangeArrowheads="1"/>
          </p:cNvSpPr>
          <p:nvPr/>
        </p:nvSpPr>
        <p:spPr bwMode="auto">
          <a:xfrm>
            <a:off x="133350" y="495300"/>
            <a:ext cx="8877300" cy="586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a:solidFill>
                  <a:schemeClr val="tx1"/>
                </a:solidFill>
                <a:latin typeface="Times New Roman" panose="02020603050405020304" pitchFamily="18" charset="0"/>
                <a:cs typeface="Times New Roman" panose="02020603050405020304" pitchFamily="18" charset="0"/>
              </a:defRPr>
            </a:lvl1pPr>
            <a:lvl2pPr marL="800100" indent="-342900">
              <a:defRPr>
                <a:solidFill>
                  <a:schemeClr val="tx1"/>
                </a:solidFill>
                <a:latin typeface="Times New Roman" panose="02020603050405020304" pitchFamily="18" charset="0"/>
                <a:cs typeface="Times New Roman" panose="02020603050405020304" pitchFamily="18" charset="0"/>
              </a:defRPr>
            </a:lvl2pPr>
            <a:lvl3pPr marL="1257300" indent="-342900">
              <a:defRPr>
                <a:solidFill>
                  <a:schemeClr val="tx1"/>
                </a:solidFill>
                <a:latin typeface="Times New Roman" panose="02020603050405020304" pitchFamily="18" charset="0"/>
                <a:cs typeface="Times New Roman" panose="02020603050405020304" pitchFamily="18" charset="0"/>
              </a:defRPr>
            </a:lvl3pPr>
            <a:lvl4pPr marL="1714500" indent="-342900">
              <a:defRPr>
                <a:solidFill>
                  <a:schemeClr val="tx1"/>
                </a:solidFill>
                <a:latin typeface="Times New Roman" panose="02020603050405020304" pitchFamily="18" charset="0"/>
                <a:cs typeface="Times New Roman" panose="02020603050405020304" pitchFamily="18" charset="0"/>
              </a:defRPr>
            </a:lvl4pPr>
            <a:lvl5pPr marL="2171700" indent="-342900">
              <a:defRPr>
                <a:solidFill>
                  <a:schemeClr val="tx1"/>
                </a:solidFill>
                <a:latin typeface="Times New Roman" panose="02020603050405020304" pitchFamily="18" charset="0"/>
                <a:cs typeface="Times New Roman" panose="02020603050405020304" pitchFamily="18" charset="0"/>
              </a:defRPr>
            </a:lvl5pPr>
            <a:lvl6pPr marL="2628900" indent="-3429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3086100" indent="-3429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543300" indent="-3429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4000500" indent="-3429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algn="just"/>
            <a:r>
              <a:rPr lang="ru-RU" altLang="ru-RU" sz="2000" b="1" dirty="0" smtClean="0">
                <a:solidFill>
                  <a:srgbClr val="000000"/>
                </a:solidFill>
              </a:rPr>
              <a:t>Цель проекта:</a:t>
            </a:r>
            <a:r>
              <a:rPr lang="ru-RU" altLang="ru-RU" sz="2000" dirty="0" smtClean="0">
                <a:solidFill>
                  <a:srgbClr val="000000"/>
                </a:solidFill>
              </a:rPr>
              <a:t> </a:t>
            </a:r>
            <a:r>
              <a:rPr lang="ru-RU" sz="2000" dirty="0"/>
              <a:t>выявить источники загрязнения окружающей среды в микрорайоне школы, определить степень их воздействия и дать практические рекомендации по решению проблемы.</a:t>
            </a:r>
          </a:p>
          <a:p>
            <a:pPr algn="just"/>
            <a:r>
              <a:rPr lang="ru-RU" sz="2000" b="1" dirty="0" smtClean="0"/>
              <a:t>Задачи</a:t>
            </a:r>
            <a:r>
              <a:rPr lang="ru-RU" sz="2000" b="1" dirty="0"/>
              <a:t>:</a:t>
            </a:r>
            <a:r>
              <a:rPr lang="ru-RU" sz="2000" dirty="0"/>
              <a:t> </a:t>
            </a:r>
          </a:p>
          <a:p>
            <a:pPr lvl="0" algn="just">
              <a:buFont typeface="Arial" panose="020B0604020202020204" pitchFamily="34" charset="0"/>
              <a:buChar char="•"/>
            </a:pPr>
            <a:r>
              <a:rPr lang="ru-RU" sz="2000" dirty="0"/>
              <a:t>Изучить планировку школьной территории и провести зонирование участков возле школы и составить </a:t>
            </a:r>
            <a:r>
              <a:rPr lang="ru-RU" sz="2000" dirty="0" smtClean="0"/>
              <a:t>план;</a:t>
            </a:r>
            <a:endParaRPr lang="ru-RU" sz="2000" dirty="0"/>
          </a:p>
          <a:p>
            <a:pPr lvl="0" algn="just">
              <a:buFont typeface="Arial" panose="020B0604020202020204" pitchFamily="34" charset="0"/>
              <a:buChar char="•"/>
            </a:pPr>
            <a:r>
              <a:rPr lang="ru-RU" sz="2000" dirty="0"/>
              <a:t>Оценить расположение школы с учётом характеристики микрорайона (природно-климатическая характеристика школы, изучить видовой состав растительности</a:t>
            </a:r>
            <a:r>
              <a:rPr lang="ru-RU" sz="2000" dirty="0" smtClean="0"/>
              <a:t>);</a:t>
            </a:r>
            <a:endParaRPr lang="ru-RU" sz="2000" dirty="0"/>
          </a:p>
          <a:p>
            <a:pPr lvl="0" algn="just">
              <a:buFont typeface="Arial" panose="020B0604020202020204" pitchFamily="34" charset="0"/>
              <a:buChar char="•"/>
            </a:pPr>
            <a:r>
              <a:rPr lang="ru-RU" sz="2000" dirty="0"/>
              <a:t>Изучить запылённость воздуха в разных участках </a:t>
            </a:r>
            <a:r>
              <a:rPr lang="ru-RU" sz="2000" dirty="0" smtClean="0"/>
              <a:t>территории;</a:t>
            </a:r>
            <a:endParaRPr lang="ru-RU" sz="2000" dirty="0"/>
          </a:p>
          <a:p>
            <a:pPr lvl="0" algn="just">
              <a:buFont typeface="Arial" panose="020B0604020202020204" pitchFamily="34" charset="0"/>
              <a:buChar char="•"/>
            </a:pPr>
            <a:r>
              <a:rPr lang="ru-RU" sz="2000" dirty="0"/>
              <a:t>Определить на разных участках шумовое </a:t>
            </a:r>
            <a:r>
              <a:rPr lang="ru-RU" sz="2000" dirty="0" smtClean="0"/>
              <a:t>загрязнение; </a:t>
            </a:r>
            <a:endParaRPr lang="ru-RU" sz="2000" dirty="0"/>
          </a:p>
          <a:p>
            <a:pPr lvl="0" algn="just">
              <a:buFont typeface="Arial" panose="020B0604020202020204" pitchFamily="34" charset="0"/>
              <a:buChar char="•"/>
            </a:pPr>
            <a:r>
              <a:rPr lang="ru-RU" sz="2000" dirty="0"/>
              <a:t>Изучить загрязнённость снежного покрова на территории </a:t>
            </a:r>
            <a:r>
              <a:rPr lang="ru-RU" sz="2000" dirty="0" smtClean="0"/>
              <a:t>школы;</a:t>
            </a:r>
            <a:endParaRPr lang="ru-RU" sz="2000" dirty="0"/>
          </a:p>
          <a:p>
            <a:pPr lvl="0" algn="just">
              <a:buFont typeface="Arial" panose="020B0604020202020204" pitchFamily="34" charset="0"/>
              <a:buChar char="•"/>
            </a:pPr>
            <a:r>
              <a:rPr lang="ru-RU" sz="2000" dirty="0"/>
              <a:t>Предложить свои мероприятия, направленные на сохранение и улучшение экологического состояния </a:t>
            </a:r>
            <a:r>
              <a:rPr lang="ru-RU" sz="2000" dirty="0" smtClean="0"/>
              <a:t>территории. </a:t>
            </a:r>
            <a:endParaRPr lang="ru-RU" sz="2000" dirty="0"/>
          </a:p>
          <a:p>
            <a:pPr algn="just"/>
            <a:r>
              <a:rPr lang="ru-RU" sz="2000" b="1" dirty="0" smtClean="0"/>
              <a:t>Методы </a:t>
            </a:r>
            <a:r>
              <a:rPr lang="ru-RU" sz="2000" b="1" dirty="0"/>
              <a:t>исследования:</a:t>
            </a:r>
            <a:r>
              <a:rPr lang="ru-RU" sz="2000" dirty="0"/>
              <a:t> работа с </a:t>
            </a:r>
            <a:r>
              <a:rPr lang="ru-RU" sz="2000" dirty="0" err="1"/>
              <a:t>интернет-ресурсами</a:t>
            </a:r>
            <a:r>
              <a:rPr lang="ru-RU" sz="2000" dirty="0"/>
              <a:t>, сбор информации из книг, наблюдения, эксперимент, сравнительный </a:t>
            </a:r>
            <a:r>
              <a:rPr lang="ru-RU" sz="2000" dirty="0" smtClean="0"/>
              <a:t>анализ.</a:t>
            </a:r>
          </a:p>
          <a:p>
            <a:pPr algn="just"/>
            <a:r>
              <a:rPr lang="ru-RU" sz="2000" b="1" dirty="0" smtClean="0"/>
              <a:t>Гипотеза </a:t>
            </a:r>
            <a:r>
              <a:rPr lang="ru-RU" sz="2000" b="1" dirty="0"/>
              <a:t>исследования:</a:t>
            </a:r>
            <a:r>
              <a:rPr lang="ru-RU" sz="2000" dirty="0"/>
              <a:t> дать рекомендации по сохранению и улучшению экологического состояния в микрорайоне школы</a:t>
            </a:r>
            <a:r>
              <a:rPr lang="ru-RU" sz="2000" dirty="0" smtClean="0"/>
              <a:t>.</a:t>
            </a:r>
          </a:p>
          <a:p>
            <a:r>
              <a:rPr lang="ru-RU" altLang="ru-RU" sz="2000" b="1" dirty="0">
                <a:solidFill>
                  <a:srgbClr val="000000"/>
                </a:solidFill>
              </a:rPr>
              <a:t>Объект исследования: </a:t>
            </a:r>
            <a:r>
              <a:rPr lang="ru-RU" altLang="ru-RU" sz="2000" dirty="0" smtClean="0">
                <a:solidFill>
                  <a:srgbClr val="000000"/>
                </a:solidFill>
              </a:rPr>
              <a:t>Территория возле школы.</a:t>
            </a:r>
          </a:p>
          <a:p>
            <a:r>
              <a:rPr lang="ru-RU" sz="2000" b="1" dirty="0" smtClean="0"/>
              <a:t>Предмет </a:t>
            </a:r>
            <a:r>
              <a:rPr lang="ru-RU" sz="2000" b="1" dirty="0"/>
              <a:t>исследования:</a:t>
            </a:r>
            <a:r>
              <a:rPr lang="ru-RU" sz="2000" dirty="0"/>
              <a:t> Объекты возле школы</a:t>
            </a:r>
          </a:p>
          <a:p>
            <a:pPr lvl="0"/>
            <a:endParaRPr lang="ru-RU" sz="2000" b="1" dirty="0" smtClean="0"/>
          </a:p>
        </p:txBody>
      </p:sp>
    </p:spTree>
    <p:extLst>
      <p:ext uri="{BB962C8B-B14F-4D97-AF65-F5344CB8AC3E}">
        <p14:creationId xmlns:p14="http://schemas.microsoft.com/office/powerpoint/2010/main" val="13249844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21300" y="483196"/>
            <a:ext cx="3822700" cy="6524863"/>
          </a:xfrm>
          <a:prstGeom prst="rect">
            <a:avLst/>
          </a:prstGeom>
        </p:spPr>
        <p:txBody>
          <a:bodyPr wrap="square">
            <a:spAutoFit/>
          </a:bodyPr>
          <a:lstStyle/>
          <a:p>
            <a:pPr indent="15875" algn="ctr" fontAlgn="base">
              <a:spcBef>
                <a:spcPct val="0"/>
              </a:spcBef>
              <a:spcAft>
                <a:spcPct val="0"/>
              </a:spcAft>
              <a:defRPr/>
            </a:pPr>
            <a:r>
              <a:rPr lang="ru-RU" altLang="ru-RU" sz="2200" b="1" dirty="0">
                <a:solidFill>
                  <a:srgbClr val="000000"/>
                </a:solidFill>
              </a:rPr>
              <a:t>Расположение:</a:t>
            </a:r>
            <a:r>
              <a:rPr lang="ru-RU" altLang="ru-RU" sz="2200" dirty="0">
                <a:solidFill>
                  <a:srgbClr val="000000"/>
                </a:solidFill>
              </a:rPr>
              <a:t> </a:t>
            </a:r>
          </a:p>
          <a:p>
            <a:pPr indent="15875" algn="ctr" fontAlgn="base">
              <a:spcBef>
                <a:spcPct val="0"/>
              </a:spcBef>
              <a:spcAft>
                <a:spcPct val="0"/>
              </a:spcAft>
              <a:defRPr/>
            </a:pPr>
            <a:r>
              <a:rPr lang="ru-RU" altLang="ru-RU" sz="2200" dirty="0">
                <a:solidFill>
                  <a:srgbClr val="000000"/>
                </a:solidFill>
              </a:rPr>
              <a:t>В  </a:t>
            </a:r>
            <a:r>
              <a:rPr lang="ru-RU" altLang="ru-RU" sz="2200" dirty="0" smtClean="0">
                <a:solidFill>
                  <a:srgbClr val="000000"/>
                </a:solidFill>
              </a:rPr>
              <a:t>городе Московский в первом микрорайоне. Недалеко находится аэропорт. </a:t>
            </a:r>
            <a:endParaRPr lang="ru-RU" altLang="ru-RU" sz="2200" dirty="0">
              <a:solidFill>
                <a:srgbClr val="000000"/>
              </a:solidFill>
            </a:endParaRPr>
          </a:p>
          <a:p>
            <a:pPr indent="15875" algn="ctr" fontAlgn="base">
              <a:spcBef>
                <a:spcPct val="0"/>
              </a:spcBef>
              <a:spcAft>
                <a:spcPct val="0"/>
              </a:spcAft>
              <a:defRPr/>
            </a:pPr>
            <a:r>
              <a:rPr lang="ru-RU" altLang="ru-RU" sz="2200" b="1" dirty="0" smtClean="0">
                <a:solidFill>
                  <a:srgbClr val="000000"/>
                </a:solidFill>
              </a:rPr>
              <a:t>Граница: </a:t>
            </a:r>
            <a:endParaRPr lang="ru-RU" altLang="ru-RU" sz="2200" b="1" dirty="0">
              <a:solidFill>
                <a:srgbClr val="000000"/>
              </a:solidFill>
            </a:endParaRPr>
          </a:p>
          <a:p>
            <a:pPr algn="ctr" fontAlgn="base">
              <a:spcBef>
                <a:spcPct val="0"/>
              </a:spcBef>
              <a:spcAft>
                <a:spcPct val="0"/>
              </a:spcAft>
              <a:defRPr/>
            </a:pPr>
            <a:r>
              <a:rPr lang="ru-RU" sz="2200" dirty="0" smtClean="0"/>
              <a:t> Школа окружена </a:t>
            </a:r>
            <a:r>
              <a:rPr lang="ru-RU" sz="2200" dirty="0"/>
              <a:t>с одной стороны Ульяновским лесопарком, который отделяет школу и Киевское шоссе друг от друга. </a:t>
            </a:r>
            <a:endParaRPr lang="ru-RU" sz="2200" dirty="0" smtClean="0"/>
          </a:p>
          <a:p>
            <a:pPr algn="ctr" fontAlgn="base">
              <a:spcBef>
                <a:spcPct val="0"/>
              </a:spcBef>
              <a:spcAft>
                <a:spcPct val="0"/>
              </a:spcAft>
              <a:defRPr/>
            </a:pPr>
            <a:r>
              <a:rPr lang="ru-RU" altLang="ru-RU" sz="2200" b="1" dirty="0" smtClean="0">
                <a:solidFill>
                  <a:srgbClr val="000000"/>
                </a:solidFill>
              </a:rPr>
              <a:t>Растительность:</a:t>
            </a:r>
          </a:p>
          <a:p>
            <a:pPr algn="ctr"/>
            <a:r>
              <a:rPr lang="ru-RU" sz="2200" dirty="0" smtClean="0"/>
              <a:t>Елово-широколиственный лес </a:t>
            </a:r>
            <a:r>
              <a:rPr lang="ru-RU" sz="2200" dirty="0"/>
              <a:t>в состав </a:t>
            </a:r>
            <a:r>
              <a:rPr lang="ru-RU" sz="2200" dirty="0" smtClean="0"/>
              <a:t>входят:</a:t>
            </a:r>
          </a:p>
          <a:p>
            <a:pPr algn="ctr"/>
            <a:r>
              <a:rPr lang="ru-RU" sz="2200" dirty="0" smtClean="0"/>
              <a:t> </a:t>
            </a:r>
            <a:r>
              <a:rPr lang="ru-RU" sz="2200" dirty="0"/>
              <a:t>ель, берёза, дуб, липа, осина, сосна, трудно проходимые заросли свидины </a:t>
            </a:r>
            <a:r>
              <a:rPr lang="ru-RU" sz="2200" dirty="0" smtClean="0"/>
              <a:t>белой</a:t>
            </a:r>
            <a:r>
              <a:rPr lang="ru-RU" sz="2200" dirty="0"/>
              <a:t>,</a:t>
            </a:r>
            <a:r>
              <a:rPr lang="ru-RU" sz="2000" dirty="0" smtClean="0">
                <a:solidFill>
                  <a:prstClr val="white"/>
                </a:solidFill>
                <a:latin typeface="Times New Roman" panose="02020603050405020304" pitchFamily="18" charset="0"/>
              </a:rPr>
              <a:t> </a:t>
            </a:r>
            <a:r>
              <a:rPr lang="ru-RU" sz="2000" dirty="0">
                <a:solidFill>
                  <a:prstClr val="white"/>
                </a:solidFill>
                <a:latin typeface="Times New Roman" panose="02020603050405020304" pitchFamily="18" charset="0"/>
              </a:rPr>
              <a:t>но </a:t>
            </a:r>
            <a:r>
              <a:rPr lang="ru-RU" sz="2200" dirty="0" smtClean="0"/>
              <a:t>большая </a:t>
            </a:r>
            <a:r>
              <a:rPr lang="ru-RU" sz="2200" dirty="0"/>
              <a:t>часть деревьев сменилась на </a:t>
            </a:r>
            <a:r>
              <a:rPr lang="ru-RU" sz="2200" dirty="0" smtClean="0"/>
              <a:t>мелколиственные.</a:t>
            </a:r>
            <a:r>
              <a:rPr lang="ru-RU" sz="2200" b="1" dirty="0" smtClean="0"/>
              <a:t> </a:t>
            </a:r>
          </a:p>
        </p:txBody>
      </p:sp>
      <p:sp>
        <p:nvSpPr>
          <p:cNvPr id="3" name="Прямоугольник 2"/>
          <p:cNvSpPr/>
          <p:nvPr/>
        </p:nvSpPr>
        <p:spPr>
          <a:xfrm>
            <a:off x="1524000" y="-52388"/>
            <a:ext cx="6096000" cy="523876"/>
          </a:xfrm>
          <a:prstGeom prst="rect">
            <a:avLst/>
          </a:prstGeom>
        </p:spPr>
        <p:txBody>
          <a:bodyPr>
            <a:spAutoFit/>
          </a:bodyPr>
          <a:lstStyle/>
          <a:p>
            <a:pPr algn="ctr" eaLnBrk="0" fontAlgn="base" hangingPunct="0">
              <a:spcBef>
                <a:spcPct val="0"/>
              </a:spcBef>
              <a:spcAft>
                <a:spcPct val="0"/>
              </a:spcAft>
              <a:defRPr/>
            </a:pPr>
            <a:r>
              <a:rPr lang="ru-RU" altLang="ru-RU" sz="2800" b="1" dirty="0">
                <a:solidFill>
                  <a:srgbClr val="000000"/>
                </a:solidFill>
                <a:effectLst>
                  <a:outerShdw blurRad="38100" dist="38100" dir="2700000" algn="tl">
                    <a:srgbClr val="C0C0C0"/>
                  </a:outerShdw>
                </a:effectLst>
              </a:rPr>
              <a:t>Характеристика объекта</a:t>
            </a:r>
            <a:endParaRPr lang="ru-RU" sz="2800" dirty="0">
              <a:solidFill>
                <a:srgbClr val="000000"/>
              </a:solidFill>
            </a:endParaRPr>
          </a:p>
        </p:txBody>
      </p:sp>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9879" y="1019310"/>
            <a:ext cx="5190261" cy="4150747"/>
          </a:xfrm>
          <a:prstGeom prst="rect">
            <a:avLst/>
          </a:prstGeom>
        </p:spPr>
      </p:pic>
      <p:sp>
        <p:nvSpPr>
          <p:cNvPr id="6" name="Овал 5"/>
          <p:cNvSpPr/>
          <p:nvPr/>
        </p:nvSpPr>
        <p:spPr>
          <a:xfrm>
            <a:off x="3028948" y="2197209"/>
            <a:ext cx="495300" cy="495300"/>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TextBox 4"/>
          <p:cNvSpPr txBox="1"/>
          <p:nvPr/>
        </p:nvSpPr>
        <p:spPr>
          <a:xfrm>
            <a:off x="611619" y="609093"/>
            <a:ext cx="4229100" cy="461665"/>
          </a:xfrm>
          <a:prstGeom prst="rect">
            <a:avLst/>
          </a:prstGeom>
          <a:noFill/>
        </p:spPr>
        <p:txBody>
          <a:bodyPr wrap="square" rtlCol="0">
            <a:spAutoFit/>
          </a:bodyPr>
          <a:lstStyle/>
          <a:p>
            <a:pPr algn="ctr"/>
            <a:r>
              <a:rPr lang="ru-RU" sz="2400" b="1" dirty="0" smtClean="0"/>
              <a:t>План города</a:t>
            </a:r>
            <a:endParaRPr lang="ru-RU" sz="2400" b="1" dirty="0"/>
          </a:p>
        </p:txBody>
      </p:sp>
      <p:sp>
        <p:nvSpPr>
          <p:cNvPr id="8" name="Прямоугольник 7"/>
          <p:cNvSpPr/>
          <p:nvPr/>
        </p:nvSpPr>
        <p:spPr>
          <a:xfrm>
            <a:off x="509009" y="5195553"/>
            <a:ext cx="4572000" cy="769441"/>
          </a:xfrm>
          <a:prstGeom prst="rect">
            <a:avLst/>
          </a:prstGeom>
        </p:spPr>
        <p:txBody>
          <a:bodyPr>
            <a:spAutoFit/>
          </a:bodyPr>
          <a:lstStyle/>
          <a:p>
            <a:pPr algn="ctr"/>
            <a:r>
              <a:rPr lang="ru-RU" sz="2200" b="1" dirty="0"/>
              <a:t>Климат:</a:t>
            </a:r>
          </a:p>
          <a:p>
            <a:pPr algn="ctr"/>
            <a:r>
              <a:rPr lang="ru-RU" sz="2200" dirty="0"/>
              <a:t>Умеренно континентальный</a:t>
            </a:r>
            <a:endParaRPr lang="ru-RU" altLang="ru-RU" sz="2200" b="1" dirty="0">
              <a:solidFill>
                <a:srgbClr val="000000"/>
              </a:solidFill>
            </a:endParaRPr>
          </a:p>
        </p:txBody>
      </p:sp>
    </p:spTree>
    <p:extLst>
      <p:ext uri="{BB962C8B-B14F-4D97-AF65-F5344CB8AC3E}">
        <p14:creationId xmlns:p14="http://schemas.microsoft.com/office/powerpoint/2010/main" val="19045538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p:cNvSpPr txBox="1">
            <a:spLocks noChangeArrowheads="1"/>
          </p:cNvSpPr>
          <p:nvPr/>
        </p:nvSpPr>
        <p:spPr bwMode="auto">
          <a:xfrm>
            <a:off x="266700" y="101600"/>
            <a:ext cx="8229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cs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cs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cs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cs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cs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cs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cs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cs typeface="Times New Roman" panose="02020603050405020304" pitchFamily="18" charset="0"/>
              </a:defRPr>
            </a:lvl9pPr>
          </a:lstStyle>
          <a:p>
            <a:pPr eaLnBrk="1" hangingPunct="1">
              <a:defRPr/>
            </a:pPr>
            <a:r>
              <a:rPr lang="ru-RU" altLang="ru-RU" sz="2800" b="1" dirty="0" smtClean="0">
                <a:effectLst>
                  <a:outerShdw blurRad="38100" dist="38100" dir="2700000" algn="tl">
                    <a:srgbClr val="000000">
                      <a:alpha val="43137"/>
                    </a:srgbClr>
                  </a:outerShdw>
                </a:effectLst>
              </a:rPr>
              <a:t>Зонирование участков  школы</a:t>
            </a:r>
          </a:p>
        </p:txBody>
      </p:sp>
      <p:pic>
        <p:nvPicPr>
          <p:cNvPr id="3" name="Рисунок 2" descr="image1.jpeg"/>
          <p:cNvPicPr>
            <a:picLocks noChangeAspect="1"/>
          </p:cNvPicPr>
          <p:nvPr/>
        </p:nvPicPr>
        <p:blipFill>
          <a:blip r:embed="rId2" cstate="print"/>
          <a:stretch>
            <a:fillRect/>
          </a:stretch>
        </p:blipFill>
        <p:spPr>
          <a:xfrm>
            <a:off x="266699" y="1066919"/>
            <a:ext cx="5272087" cy="3651919"/>
          </a:xfrm>
          <a:prstGeom prst="rect">
            <a:avLst/>
          </a:prstGeom>
          <a:noFill/>
          <a:ln>
            <a:noFill/>
          </a:ln>
        </p:spPr>
      </p:pic>
      <p:sp>
        <p:nvSpPr>
          <p:cNvPr id="5" name="TextBox 4"/>
          <p:cNvSpPr txBox="1"/>
          <p:nvPr/>
        </p:nvSpPr>
        <p:spPr>
          <a:xfrm>
            <a:off x="2216150" y="1982309"/>
            <a:ext cx="635000" cy="400110"/>
          </a:xfrm>
          <a:prstGeom prst="rect">
            <a:avLst/>
          </a:prstGeom>
          <a:noFill/>
        </p:spPr>
        <p:txBody>
          <a:bodyPr wrap="square" rtlCol="0">
            <a:spAutoFit/>
          </a:bodyPr>
          <a:lstStyle/>
          <a:p>
            <a:pPr algn="ctr"/>
            <a:r>
              <a:rPr lang="ru-RU" sz="2000" b="1" dirty="0" smtClean="0"/>
              <a:t>3</a:t>
            </a:r>
            <a:endParaRPr lang="ru-RU" sz="2000" b="1" dirty="0"/>
          </a:p>
        </p:txBody>
      </p:sp>
      <p:sp>
        <p:nvSpPr>
          <p:cNvPr id="6" name="TextBox 5"/>
          <p:cNvSpPr txBox="1"/>
          <p:nvPr/>
        </p:nvSpPr>
        <p:spPr>
          <a:xfrm>
            <a:off x="3232943" y="2722296"/>
            <a:ext cx="635000" cy="400110"/>
          </a:xfrm>
          <a:prstGeom prst="rect">
            <a:avLst/>
          </a:prstGeom>
          <a:noFill/>
        </p:spPr>
        <p:txBody>
          <a:bodyPr wrap="square" rtlCol="0">
            <a:spAutoFit/>
          </a:bodyPr>
          <a:lstStyle/>
          <a:p>
            <a:pPr algn="ctr"/>
            <a:r>
              <a:rPr lang="ru-RU" sz="2000" b="1" dirty="0" smtClean="0"/>
              <a:t>4</a:t>
            </a:r>
            <a:endParaRPr lang="ru-RU" sz="2000" b="1" dirty="0"/>
          </a:p>
        </p:txBody>
      </p:sp>
      <p:sp>
        <p:nvSpPr>
          <p:cNvPr id="7" name="TextBox 6"/>
          <p:cNvSpPr txBox="1"/>
          <p:nvPr/>
        </p:nvSpPr>
        <p:spPr>
          <a:xfrm>
            <a:off x="2140743" y="3697918"/>
            <a:ext cx="635000" cy="400110"/>
          </a:xfrm>
          <a:prstGeom prst="rect">
            <a:avLst/>
          </a:prstGeom>
          <a:noFill/>
        </p:spPr>
        <p:txBody>
          <a:bodyPr wrap="square" rtlCol="0">
            <a:spAutoFit/>
          </a:bodyPr>
          <a:lstStyle/>
          <a:p>
            <a:pPr algn="ctr"/>
            <a:r>
              <a:rPr lang="ru-RU" sz="2000" b="1" dirty="0" smtClean="0"/>
              <a:t>1</a:t>
            </a:r>
            <a:endParaRPr lang="ru-RU" sz="2000" b="1" dirty="0"/>
          </a:p>
        </p:txBody>
      </p:sp>
      <p:sp>
        <p:nvSpPr>
          <p:cNvPr id="8" name="TextBox 7"/>
          <p:cNvSpPr txBox="1"/>
          <p:nvPr/>
        </p:nvSpPr>
        <p:spPr>
          <a:xfrm>
            <a:off x="1114822" y="2692824"/>
            <a:ext cx="635000" cy="400110"/>
          </a:xfrm>
          <a:prstGeom prst="rect">
            <a:avLst/>
          </a:prstGeom>
          <a:noFill/>
        </p:spPr>
        <p:txBody>
          <a:bodyPr wrap="square" rtlCol="0">
            <a:spAutoFit/>
          </a:bodyPr>
          <a:lstStyle/>
          <a:p>
            <a:pPr algn="ctr"/>
            <a:r>
              <a:rPr lang="ru-RU" sz="2000" b="1" dirty="0" smtClean="0"/>
              <a:t>2</a:t>
            </a:r>
            <a:endParaRPr lang="ru-RU" sz="2000" b="1" dirty="0"/>
          </a:p>
        </p:txBody>
      </p:sp>
      <p:sp>
        <p:nvSpPr>
          <p:cNvPr id="9" name="TextBox 8"/>
          <p:cNvSpPr txBox="1"/>
          <p:nvPr/>
        </p:nvSpPr>
        <p:spPr>
          <a:xfrm>
            <a:off x="5538786" y="1261662"/>
            <a:ext cx="3605214" cy="3262432"/>
          </a:xfrm>
          <a:prstGeom prst="rect">
            <a:avLst/>
          </a:prstGeom>
          <a:noFill/>
        </p:spPr>
        <p:txBody>
          <a:bodyPr wrap="square" rtlCol="0">
            <a:spAutoFit/>
          </a:bodyPr>
          <a:lstStyle/>
          <a:p>
            <a:pPr algn="just">
              <a:spcBef>
                <a:spcPts val="600"/>
              </a:spcBef>
              <a:spcAft>
                <a:spcPts val="600"/>
              </a:spcAft>
            </a:pPr>
            <a:r>
              <a:rPr lang="ru-RU" sz="2200" dirty="0" smtClean="0"/>
              <a:t>1- основное здание, где проходят все занятия, рядом дорога;</a:t>
            </a:r>
          </a:p>
          <a:p>
            <a:pPr algn="just">
              <a:spcBef>
                <a:spcPts val="600"/>
              </a:spcBef>
              <a:spcAft>
                <a:spcPts val="600"/>
              </a:spcAft>
            </a:pPr>
            <a:r>
              <a:rPr lang="ru-RU" sz="2200" dirty="0" smtClean="0"/>
              <a:t>2 – зона, где нет интенсивного движения;</a:t>
            </a:r>
          </a:p>
          <a:p>
            <a:pPr algn="just">
              <a:spcBef>
                <a:spcPts val="600"/>
              </a:spcBef>
              <a:spcAft>
                <a:spcPts val="600"/>
              </a:spcAft>
            </a:pPr>
            <a:r>
              <a:rPr lang="ru-RU" sz="2200" dirty="0" smtClean="0"/>
              <a:t>3 – зона, граница с лесопарком;</a:t>
            </a:r>
          </a:p>
          <a:p>
            <a:pPr algn="just">
              <a:spcBef>
                <a:spcPts val="600"/>
              </a:spcBef>
              <a:spcAft>
                <a:spcPts val="600"/>
              </a:spcAft>
            </a:pPr>
            <a:r>
              <a:rPr lang="ru-RU" sz="2200" dirty="0" smtClean="0"/>
              <a:t>4 – зона посадок деревьев</a:t>
            </a:r>
            <a:endParaRPr lang="ru-RU" sz="2200" dirty="0"/>
          </a:p>
        </p:txBody>
      </p:sp>
      <p:sp>
        <p:nvSpPr>
          <p:cNvPr id="10" name="TextBox 9"/>
          <p:cNvSpPr txBox="1"/>
          <p:nvPr/>
        </p:nvSpPr>
        <p:spPr>
          <a:xfrm>
            <a:off x="38100" y="5436256"/>
            <a:ext cx="2202657" cy="769441"/>
          </a:xfrm>
          <a:prstGeom prst="rect">
            <a:avLst/>
          </a:prstGeom>
          <a:noFill/>
        </p:spPr>
        <p:txBody>
          <a:bodyPr wrap="square" rtlCol="0">
            <a:spAutoFit/>
          </a:bodyPr>
          <a:lstStyle/>
          <a:p>
            <a:pPr algn="ctr"/>
            <a:r>
              <a:rPr lang="ru-RU" sz="2200" b="1" dirty="0" smtClean="0"/>
              <a:t>Порядок отбора проб: </a:t>
            </a:r>
            <a:endParaRPr lang="ru-RU" sz="2200" dirty="0" smtClean="0"/>
          </a:p>
        </p:txBody>
      </p:sp>
      <p:sp>
        <p:nvSpPr>
          <p:cNvPr id="11" name="Левая фигурная скобка 10"/>
          <p:cNvSpPr/>
          <p:nvPr/>
        </p:nvSpPr>
        <p:spPr>
          <a:xfrm>
            <a:off x="2216150" y="4834931"/>
            <a:ext cx="654843" cy="1972089"/>
          </a:xfrm>
          <a:prstGeom prst="leftBrace">
            <a:avLst/>
          </a:prstGeom>
          <a:ln w="22225">
            <a:solidFill>
              <a:srgbClr val="92D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13" name="TextBox 12"/>
          <p:cNvSpPr txBox="1"/>
          <p:nvPr/>
        </p:nvSpPr>
        <p:spPr>
          <a:xfrm>
            <a:off x="2829322" y="4800684"/>
            <a:ext cx="5987256" cy="2031325"/>
          </a:xfrm>
          <a:prstGeom prst="rect">
            <a:avLst/>
          </a:prstGeom>
          <a:noFill/>
        </p:spPr>
        <p:txBody>
          <a:bodyPr wrap="square" rtlCol="0">
            <a:spAutoFit/>
          </a:bodyPr>
          <a:lstStyle/>
          <a:p>
            <a:pPr marL="285750" indent="-285750">
              <a:buFont typeface="Arial" panose="020B0604020202020204" pitchFamily="34" charset="0"/>
              <a:buChar char="•"/>
            </a:pPr>
            <a:r>
              <a:rPr lang="ru-RU" dirty="0"/>
              <a:t>отдельные керны </a:t>
            </a:r>
            <a:r>
              <a:rPr lang="ru-RU" dirty="0" smtClean="0"/>
              <a:t>снега;</a:t>
            </a:r>
          </a:p>
          <a:p>
            <a:pPr marL="285750" indent="-285750">
              <a:buFont typeface="Arial" panose="020B0604020202020204" pitchFamily="34" charset="0"/>
              <a:buChar char="•"/>
            </a:pPr>
            <a:r>
              <a:rPr lang="ru-RU" dirty="0"/>
              <a:t>снежный керн </a:t>
            </a:r>
            <a:r>
              <a:rPr lang="ru-RU" dirty="0" smtClean="0"/>
              <a:t>очищается от </a:t>
            </a:r>
            <a:r>
              <a:rPr lang="ru-RU" dirty="0"/>
              <a:t>грунта и растительных </a:t>
            </a:r>
            <a:r>
              <a:rPr lang="ru-RU" dirty="0" smtClean="0"/>
              <a:t>включений;</a:t>
            </a:r>
          </a:p>
          <a:p>
            <a:pPr marL="285750" indent="-285750">
              <a:buFont typeface="Arial" panose="020B0604020202020204" pitchFamily="34" charset="0"/>
              <a:buChar char="•"/>
            </a:pPr>
            <a:r>
              <a:rPr lang="ru-RU" dirty="0" smtClean="0"/>
              <a:t> </a:t>
            </a:r>
            <a:r>
              <a:rPr lang="ru-RU" dirty="0"/>
              <a:t>фиксируются следующие данные: место отбора </a:t>
            </a:r>
            <a:r>
              <a:rPr lang="ru-RU" dirty="0" smtClean="0"/>
              <a:t>пробы, </a:t>
            </a:r>
            <a:r>
              <a:rPr lang="ru-RU" dirty="0"/>
              <a:t>средняя высота снега, количество </a:t>
            </a:r>
            <a:r>
              <a:rPr lang="ru-RU" dirty="0" smtClean="0"/>
              <a:t>кернов;</a:t>
            </a:r>
          </a:p>
          <a:p>
            <a:pPr marL="285750" indent="-285750">
              <a:buFont typeface="Arial" panose="020B0604020202020204" pitchFamily="34" charset="0"/>
              <a:buChar char="•"/>
            </a:pPr>
            <a:r>
              <a:rPr lang="ru-RU" dirty="0" smtClean="0">
                <a:latin typeface="Times New Roman" panose="02020603050405020304" pitchFamily="18" charset="0"/>
                <a:ea typeface="Calibri" panose="020F0502020204030204" pitchFamily="34" charset="0"/>
              </a:rPr>
              <a:t>растапливание </a:t>
            </a:r>
            <a:r>
              <a:rPr lang="ru-RU" dirty="0">
                <a:latin typeface="Times New Roman" panose="02020603050405020304" pitchFamily="18" charset="0"/>
                <a:ea typeface="Calibri" panose="020F0502020204030204" pitchFamily="34" charset="0"/>
              </a:rPr>
              <a:t>снега производится при комнатной температуре. </a:t>
            </a:r>
            <a:endParaRPr lang="ru-RU" dirty="0"/>
          </a:p>
        </p:txBody>
      </p:sp>
      <p:sp>
        <p:nvSpPr>
          <p:cNvPr id="14" name="Левая фигурная скобка 13"/>
          <p:cNvSpPr/>
          <p:nvPr/>
        </p:nvSpPr>
        <p:spPr>
          <a:xfrm rot="10800000">
            <a:off x="8428435" y="4834931"/>
            <a:ext cx="654843" cy="1972089"/>
          </a:xfrm>
          <a:prstGeom prst="leftBrace">
            <a:avLst/>
          </a:prstGeom>
          <a:ln w="22225">
            <a:solidFill>
              <a:srgbClr val="92D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Tree>
    <p:extLst>
      <p:ext uri="{BB962C8B-B14F-4D97-AF65-F5344CB8AC3E}">
        <p14:creationId xmlns:p14="http://schemas.microsoft.com/office/powerpoint/2010/main" val="24010436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6629" y="107434"/>
            <a:ext cx="8443768" cy="954107"/>
          </a:xfrm>
          <a:prstGeom prst="rect">
            <a:avLst/>
          </a:prstGeom>
        </p:spPr>
        <p:txBody>
          <a:bodyPr wrap="square">
            <a:spAutoFit/>
          </a:bodyPr>
          <a:lstStyle/>
          <a:p>
            <a:pPr algn="ctr"/>
            <a:r>
              <a:rPr lang="ru-RU" sz="2800" b="1" dirty="0" smtClean="0"/>
              <a:t>Определение запылённости воздуха по снежным пробам</a:t>
            </a:r>
            <a:endParaRPr lang="ru-RU" sz="2800" b="1" dirty="0"/>
          </a:p>
        </p:txBody>
      </p:sp>
      <p:sp>
        <p:nvSpPr>
          <p:cNvPr id="7" name="Прямоугольник 6"/>
          <p:cNvSpPr/>
          <p:nvPr/>
        </p:nvSpPr>
        <p:spPr>
          <a:xfrm>
            <a:off x="115437" y="1061541"/>
            <a:ext cx="6445971" cy="3970318"/>
          </a:xfrm>
          <a:prstGeom prst="rect">
            <a:avLst/>
          </a:prstGeom>
        </p:spPr>
        <p:txBody>
          <a:bodyPr wrap="square">
            <a:spAutoFit/>
          </a:bodyPr>
          <a:lstStyle/>
          <a:p>
            <a:pPr algn="just"/>
            <a:r>
              <a:rPr lang="ru-RU" dirty="0">
                <a:effectLst>
                  <a:outerShdw blurRad="38100" dist="38100" dir="2700000" algn="tl">
                    <a:srgbClr val="000000">
                      <a:alpha val="43137"/>
                    </a:srgbClr>
                  </a:outerShdw>
                </a:effectLst>
              </a:rPr>
              <a:t>Степень </a:t>
            </a:r>
            <a:r>
              <a:rPr lang="ru-RU" dirty="0" smtClean="0">
                <a:effectLst>
                  <a:outerShdw blurRad="38100" dist="38100" dir="2700000" algn="tl">
                    <a:srgbClr val="000000">
                      <a:alpha val="43137"/>
                    </a:srgbClr>
                  </a:outerShdw>
                </a:effectLst>
              </a:rPr>
              <a:t>загрязнённости определяется по концентрации взвешенных веществ в пробе талой воде:</a:t>
            </a:r>
          </a:p>
          <a:p>
            <a:r>
              <a:rPr lang="ru-RU" b="1" dirty="0" smtClean="0"/>
              <a:t>Ход работы:</a:t>
            </a:r>
            <a:endParaRPr lang="ru-RU" b="1" dirty="0"/>
          </a:p>
          <a:p>
            <a:pPr marL="285750" indent="-285750">
              <a:buFont typeface="Arial" panose="020B0604020202020204" pitchFamily="34" charset="0"/>
              <a:buChar char="•"/>
            </a:pPr>
            <a:r>
              <a:rPr lang="ru-RU" dirty="0" smtClean="0"/>
              <a:t>Взвесить высушенные </a:t>
            </a:r>
            <a:r>
              <a:rPr lang="ru-RU" dirty="0"/>
              <a:t>бумажные фильтры (</a:t>
            </a:r>
            <a:r>
              <a:rPr lang="ru-RU" dirty="0" err="1"/>
              <a:t>m</a:t>
            </a:r>
            <a:r>
              <a:rPr lang="ru-RU" baseline="-25000" dirty="0" err="1"/>
              <a:t>ф</a:t>
            </a:r>
            <a:r>
              <a:rPr lang="ru-RU" dirty="0" smtClean="0"/>
              <a:t>).</a:t>
            </a:r>
          </a:p>
          <a:p>
            <a:pPr marL="285750" indent="-285750">
              <a:buFont typeface="Arial" panose="020B0604020202020204" pitchFamily="34" charset="0"/>
              <a:buChar char="•"/>
            </a:pPr>
            <a:r>
              <a:rPr lang="ru-RU" dirty="0" smtClean="0"/>
              <a:t>Профильтровать талую воду, весь объем. </a:t>
            </a:r>
          </a:p>
          <a:p>
            <a:pPr marL="285750" indent="-285750">
              <a:buFont typeface="Arial" panose="020B0604020202020204" pitchFamily="34" charset="0"/>
              <a:buChar char="•"/>
            </a:pPr>
            <a:r>
              <a:rPr lang="ru-RU" dirty="0" smtClean="0"/>
              <a:t>Фильтры </a:t>
            </a:r>
            <a:r>
              <a:rPr lang="ru-RU" dirty="0"/>
              <a:t>высушить </a:t>
            </a:r>
            <a:r>
              <a:rPr lang="ru-RU" dirty="0" smtClean="0"/>
              <a:t>в сушильном шкафу при 105 </a:t>
            </a:r>
            <a:r>
              <a:rPr lang="ru-RU" baseline="30000" dirty="0" smtClean="0"/>
              <a:t>о</a:t>
            </a:r>
            <a:r>
              <a:rPr lang="ru-RU" dirty="0" smtClean="0"/>
              <a:t> С;</a:t>
            </a:r>
          </a:p>
          <a:p>
            <a:pPr marL="285750" indent="-285750">
              <a:buFont typeface="Arial" panose="020B0604020202020204" pitchFamily="34" charset="0"/>
              <a:buChar char="•"/>
            </a:pPr>
            <a:r>
              <a:rPr lang="ru-RU" dirty="0" smtClean="0"/>
              <a:t>Взвесить фильтры.</a:t>
            </a:r>
            <a:endParaRPr lang="ru-RU" dirty="0"/>
          </a:p>
          <a:p>
            <a:r>
              <a:rPr lang="ru-RU" dirty="0" smtClean="0"/>
              <a:t>·  </a:t>
            </a:r>
            <a:r>
              <a:rPr lang="ru-RU" dirty="0"/>
              <a:t>Рассчитать величину атмосферных выпадений по фильтрам:</a:t>
            </a:r>
          </a:p>
          <a:p>
            <a:endParaRPr lang="ru-RU" dirty="0" smtClean="0"/>
          </a:p>
          <a:p>
            <a:endParaRPr lang="ru-RU" dirty="0"/>
          </a:p>
          <a:p>
            <a:endParaRPr lang="ru-RU" dirty="0" smtClean="0"/>
          </a:p>
          <a:p>
            <a:r>
              <a:rPr lang="ru-RU" dirty="0" smtClean="0"/>
              <a:t>где m</a:t>
            </a:r>
            <a:r>
              <a:rPr lang="ru-RU" baseline="-25000" dirty="0" smtClean="0"/>
              <a:t>2</a:t>
            </a:r>
            <a:r>
              <a:rPr lang="ru-RU" dirty="0" smtClean="0"/>
              <a:t> </a:t>
            </a:r>
            <a:r>
              <a:rPr lang="ru-RU" dirty="0"/>
              <a:t>с - масса фильтра с осадком, </a:t>
            </a:r>
            <a:r>
              <a:rPr lang="ru-RU" dirty="0" smtClean="0"/>
              <a:t>m</a:t>
            </a:r>
            <a:r>
              <a:rPr lang="ru-RU" baseline="-25000" dirty="0" smtClean="0"/>
              <a:t>1</a:t>
            </a:r>
            <a:r>
              <a:rPr lang="ru-RU" dirty="0" smtClean="0"/>
              <a:t> </a:t>
            </a:r>
            <a:r>
              <a:rPr lang="ru-RU" dirty="0"/>
              <a:t>- масса фильтра.</a:t>
            </a:r>
          </a:p>
          <a:p>
            <a:r>
              <a:rPr lang="ru-RU" dirty="0" smtClean="0"/>
              <a:t> </a:t>
            </a:r>
            <a:endParaRPr lang="ru-RU" dirty="0"/>
          </a:p>
          <a:p>
            <a:r>
              <a:rPr lang="ru-RU" dirty="0" smtClean="0"/>
              <a:t> </a:t>
            </a:r>
            <a:endParaRPr lang="ru-RU" dirty="0"/>
          </a:p>
        </p:txBody>
      </p:sp>
      <p:pic>
        <p:nvPicPr>
          <p:cNvPr id="9" name="Рисунок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35969" y="2890007"/>
            <a:ext cx="2506231" cy="1879673"/>
          </a:xfrm>
          <a:prstGeom prst="rect">
            <a:avLst/>
          </a:prstGeom>
        </p:spPr>
      </p:pic>
      <p:graphicFrame>
        <p:nvGraphicFramePr>
          <p:cNvPr id="11" name="Объект 10"/>
          <p:cNvGraphicFramePr>
            <a:graphicFrameLocks noChangeAspect="1"/>
          </p:cNvGraphicFramePr>
          <p:nvPr>
            <p:extLst>
              <p:ext uri="{D42A27DB-BD31-4B8C-83A1-F6EECF244321}">
                <p14:modId xmlns:p14="http://schemas.microsoft.com/office/powerpoint/2010/main" val="2002096806"/>
              </p:ext>
            </p:extLst>
          </p:nvPr>
        </p:nvGraphicFramePr>
        <p:xfrm>
          <a:off x="1937000" y="3429000"/>
          <a:ext cx="2033588" cy="617538"/>
        </p:xfrm>
        <a:graphic>
          <a:graphicData uri="http://schemas.openxmlformats.org/presentationml/2006/ole">
            <mc:AlternateContent xmlns:mc="http://schemas.openxmlformats.org/markup-compatibility/2006">
              <mc:Choice xmlns:v="urn:schemas-microsoft-com:vml" Requires="v">
                <p:oleObj spid="_x0000_s1044" name="Equation" r:id="rId4" imgW="1295280" imgH="393480" progId="Equation.DSMT4">
                  <p:embed/>
                </p:oleObj>
              </mc:Choice>
              <mc:Fallback>
                <p:oleObj name="Equation" r:id="rId4" imgW="1295280" imgH="393480" progId="Equation.DSMT4">
                  <p:embed/>
                  <p:pic>
                    <p:nvPicPr>
                      <p:cNvPr id="0"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37000" y="3429000"/>
                        <a:ext cx="2033588" cy="617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2" name="Рисунок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173807" y="4704122"/>
            <a:ext cx="2319867" cy="1739900"/>
          </a:xfrm>
          <a:prstGeom prst="rect">
            <a:avLst/>
          </a:prstGeom>
        </p:spPr>
      </p:pic>
      <p:pic>
        <p:nvPicPr>
          <p:cNvPr id="13" name="Рисунок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535969" y="861053"/>
            <a:ext cx="2565620" cy="1924215"/>
          </a:xfrm>
          <a:prstGeom prst="rect">
            <a:avLst/>
          </a:prstGeom>
        </p:spPr>
      </p:pic>
      <p:pic>
        <p:nvPicPr>
          <p:cNvPr id="14" name="Рисунок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645997" y="4932660"/>
            <a:ext cx="2184400" cy="1638300"/>
          </a:xfrm>
          <a:prstGeom prst="rect">
            <a:avLst/>
          </a:prstGeom>
        </p:spPr>
      </p:pic>
      <p:graphicFrame>
        <p:nvGraphicFramePr>
          <p:cNvPr id="15" name="Таблица 14"/>
          <p:cNvGraphicFramePr>
            <a:graphicFrameLocks noGrp="1"/>
          </p:cNvGraphicFramePr>
          <p:nvPr>
            <p:extLst>
              <p:ext uri="{D42A27DB-BD31-4B8C-83A1-F6EECF244321}">
                <p14:modId xmlns:p14="http://schemas.microsoft.com/office/powerpoint/2010/main" val="2277093512"/>
              </p:ext>
            </p:extLst>
          </p:nvPr>
        </p:nvGraphicFramePr>
        <p:xfrm>
          <a:off x="253999" y="4566180"/>
          <a:ext cx="3716589" cy="2015785"/>
        </p:xfrm>
        <a:graphic>
          <a:graphicData uri="http://schemas.openxmlformats.org/drawingml/2006/table">
            <a:tbl>
              <a:tblPr firstRow="1" bandRow="1">
                <a:tableStyleId>{0505E3EF-67EA-436B-97B2-0124C06EBD24}</a:tableStyleId>
              </a:tblPr>
              <a:tblGrid>
                <a:gridCol w="1485901"/>
                <a:gridCol w="2230688"/>
              </a:tblGrid>
              <a:tr h="1034520">
                <a:tc>
                  <a:txBody>
                    <a:bodyPr/>
                    <a:lstStyle/>
                    <a:p>
                      <a:pPr algn="ctr">
                        <a:lnSpc>
                          <a:spcPct val="100000"/>
                        </a:lnSpc>
                        <a:spcAft>
                          <a:spcPts val="0"/>
                        </a:spcAft>
                      </a:pPr>
                      <a:r>
                        <a:rPr lang="ru-RU" sz="1800" dirty="0" smtClean="0">
                          <a:latin typeface="+mn-lt"/>
                          <a:ea typeface="Calibri"/>
                          <a:cs typeface="Times New Roman"/>
                        </a:rPr>
                        <a:t>Место</a:t>
                      </a:r>
                      <a:endParaRPr lang="ru-RU" sz="1800" dirty="0">
                        <a:latin typeface="+mn-lt"/>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800" dirty="0">
                          <a:latin typeface="+mn-lt"/>
                          <a:ea typeface="Calibri"/>
                          <a:cs typeface="Times New Roman"/>
                        </a:rPr>
                        <a:t>Концентрация </a:t>
                      </a:r>
                      <a:r>
                        <a:rPr lang="ru-RU" sz="1800" dirty="0" smtClean="0">
                          <a:latin typeface="+mn-lt"/>
                          <a:ea typeface="Calibri"/>
                          <a:cs typeface="Times New Roman"/>
                        </a:rPr>
                        <a:t>взвешенных  веществ, </a:t>
                      </a:r>
                      <a:r>
                        <a:rPr lang="ru-RU" sz="1800" dirty="0" smtClean="0">
                          <a:latin typeface="+mn-lt"/>
                          <a:ea typeface="Calibri"/>
                          <a:cs typeface="+mn-cs"/>
                        </a:rPr>
                        <a:t>мг/л</a:t>
                      </a:r>
                      <a:endParaRPr lang="ru-RU" sz="1800" dirty="0">
                        <a:latin typeface="+mn-lt"/>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0865">
                <a:tc>
                  <a:txBody>
                    <a:bodyPr/>
                    <a:lstStyle/>
                    <a:p>
                      <a:pPr marL="0" lvl="0" indent="0" algn="ctr">
                        <a:lnSpc>
                          <a:spcPct val="100000"/>
                        </a:lnSpc>
                        <a:spcAft>
                          <a:spcPts val="0"/>
                        </a:spcAft>
                        <a:buFont typeface="+mj-lt"/>
                        <a:buNone/>
                      </a:pPr>
                      <a:r>
                        <a:rPr lang="ru-RU" sz="1800" dirty="0" smtClean="0">
                          <a:latin typeface="+mn-lt"/>
                          <a:ea typeface="Calibri"/>
                          <a:cs typeface="Times New Roman"/>
                        </a:rPr>
                        <a:t>Участок 1</a:t>
                      </a:r>
                      <a:endParaRPr lang="ru-RU" sz="1800" dirty="0">
                        <a:latin typeface="+mn-lt"/>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ru-RU" sz="1800" dirty="0" smtClean="0">
                          <a:latin typeface="+mn-lt"/>
                          <a:ea typeface="Calibri"/>
                          <a:cs typeface="Times New Roman"/>
                        </a:rPr>
                        <a:t>  261</a:t>
                      </a:r>
                      <a:endParaRPr lang="ru-RU" sz="1800" dirty="0">
                        <a:latin typeface="+mn-lt"/>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0200">
                <a:tc>
                  <a:txBody>
                    <a:bodyPr/>
                    <a:lstStyle/>
                    <a:p>
                      <a:pPr marL="342900" lvl="0" indent="-342900" algn="ctr">
                        <a:lnSpc>
                          <a:spcPct val="100000"/>
                        </a:lnSpc>
                        <a:spcAft>
                          <a:spcPts val="0"/>
                        </a:spcAft>
                        <a:buFont typeface="+mj-lt"/>
                        <a:buNone/>
                      </a:pPr>
                      <a:r>
                        <a:rPr lang="ru-RU" sz="1800" dirty="0" smtClean="0">
                          <a:latin typeface="+mn-lt"/>
                          <a:ea typeface="Calibri"/>
                          <a:cs typeface="Times New Roman"/>
                        </a:rPr>
                        <a:t>Участок 2</a:t>
                      </a:r>
                      <a:endParaRPr lang="ru-RU" sz="1800" dirty="0">
                        <a:latin typeface="+mn-lt"/>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ru-RU" sz="1800" dirty="0" smtClean="0">
                          <a:latin typeface="+mn-lt"/>
                          <a:ea typeface="Times New Roman"/>
                          <a:cs typeface="Times New Roman"/>
                        </a:rPr>
                        <a:t>118</a:t>
                      </a:r>
                      <a:r>
                        <a:rPr lang="ru-RU" sz="1800" baseline="0" dirty="0" smtClean="0">
                          <a:latin typeface="+mn-lt"/>
                          <a:ea typeface="Times New Roman"/>
                          <a:cs typeface="Times New Roman"/>
                        </a:rPr>
                        <a:t> </a:t>
                      </a:r>
                      <a:endParaRPr lang="ru-RU" sz="1800" dirty="0">
                        <a:latin typeface="+mn-lt"/>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0200">
                <a:tc>
                  <a:txBody>
                    <a:bodyPr/>
                    <a:lstStyle/>
                    <a:p>
                      <a:pPr marL="342900" lvl="0" indent="-342900" algn="ctr">
                        <a:lnSpc>
                          <a:spcPct val="100000"/>
                        </a:lnSpc>
                        <a:spcAft>
                          <a:spcPts val="0"/>
                        </a:spcAft>
                        <a:buFont typeface="+mj-lt"/>
                        <a:buNone/>
                      </a:pPr>
                      <a:r>
                        <a:rPr lang="ru-RU" sz="1800" dirty="0" smtClean="0">
                          <a:latin typeface="+mn-lt"/>
                          <a:ea typeface="Calibri"/>
                          <a:cs typeface="Times New Roman"/>
                        </a:rPr>
                        <a:t>Участок 3</a:t>
                      </a:r>
                      <a:endParaRPr lang="ru-RU" sz="1800" dirty="0">
                        <a:latin typeface="+mn-lt"/>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ru-RU" sz="1800" dirty="0" smtClean="0">
                          <a:latin typeface="+mn-lt"/>
                          <a:ea typeface="Calibri"/>
                          <a:cs typeface="Times New Roman"/>
                        </a:rPr>
                        <a:t>100 </a:t>
                      </a:r>
                      <a:endParaRPr lang="ru-RU" sz="1800" dirty="0">
                        <a:latin typeface="+mn-lt"/>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3917668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11601" y="1002046"/>
            <a:ext cx="4368800" cy="2630855"/>
          </a:xfrm>
          <a:prstGeom prst="rect">
            <a:avLst/>
          </a:prstGeom>
        </p:spPr>
      </p:pic>
      <p:pic>
        <p:nvPicPr>
          <p:cNvPr id="2" name="Рисунок 1"/>
          <p:cNvPicPr>
            <a:picLocks noChangeAspect="1"/>
          </p:cNvPicPr>
          <p:nvPr/>
        </p:nvPicPr>
        <p:blipFill rotWithShape="1">
          <a:blip r:embed="rId3" cstate="print"/>
          <a:srcRect t="-9599" b="-1"/>
          <a:stretch/>
        </p:blipFill>
        <p:spPr>
          <a:xfrm>
            <a:off x="111956" y="885025"/>
            <a:ext cx="2580441" cy="4460696"/>
          </a:xfrm>
          <a:prstGeom prst="rect">
            <a:avLst/>
          </a:prstGeom>
        </p:spPr>
      </p:pic>
      <p:sp>
        <p:nvSpPr>
          <p:cNvPr id="3" name="Прямоугольник 2"/>
          <p:cNvSpPr/>
          <p:nvPr/>
        </p:nvSpPr>
        <p:spPr>
          <a:xfrm>
            <a:off x="1760119" y="0"/>
            <a:ext cx="6070060" cy="523220"/>
          </a:xfrm>
          <a:prstGeom prst="rect">
            <a:avLst/>
          </a:prstGeom>
        </p:spPr>
        <p:txBody>
          <a:bodyPr wrap="none">
            <a:spAutoFit/>
          </a:bodyPr>
          <a:lstStyle/>
          <a:p>
            <a:r>
              <a:rPr lang="ru-RU" sz="2800" b="1" dirty="0" smtClean="0"/>
              <a:t>Определение </a:t>
            </a:r>
            <a:r>
              <a:rPr lang="ru-RU" sz="2800" b="1" dirty="0"/>
              <a:t>шумового загрязнения</a:t>
            </a:r>
            <a:endParaRPr lang="ru-RU" sz="2800" dirty="0"/>
          </a:p>
        </p:txBody>
      </p:sp>
      <p:sp>
        <p:nvSpPr>
          <p:cNvPr id="4" name="TextBox 3"/>
          <p:cNvSpPr txBox="1"/>
          <p:nvPr/>
        </p:nvSpPr>
        <p:spPr>
          <a:xfrm>
            <a:off x="2667000" y="582312"/>
            <a:ext cx="5816600" cy="400110"/>
          </a:xfrm>
          <a:prstGeom prst="rect">
            <a:avLst/>
          </a:prstGeom>
          <a:noFill/>
        </p:spPr>
        <p:txBody>
          <a:bodyPr wrap="square" rtlCol="0">
            <a:spAutoFit/>
          </a:bodyPr>
          <a:lstStyle/>
          <a:p>
            <a:r>
              <a:rPr lang="ru-RU" sz="2000" dirty="0" smtClean="0"/>
              <a:t>Замеры были проведены с помощью </a:t>
            </a:r>
            <a:r>
              <a:rPr lang="ru-RU" sz="2000" dirty="0" err="1" smtClean="0"/>
              <a:t>шумомера</a:t>
            </a:r>
            <a:r>
              <a:rPr lang="ru-RU" sz="2000" dirty="0" smtClean="0"/>
              <a:t>.</a:t>
            </a:r>
            <a:endParaRPr lang="ru-RU" sz="2000" dirty="0"/>
          </a:p>
        </p:txBody>
      </p:sp>
      <p:graphicFrame>
        <p:nvGraphicFramePr>
          <p:cNvPr id="5" name="Таблица 4"/>
          <p:cNvGraphicFramePr>
            <a:graphicFrameLocks noGrp="1"/>
          </p:cNvGraphicFramePr>
          <p:nvPr>
            <p:extLst>
              <p:ext uri="{D42A27DB-BD31-4B8C-83A1-F6EECF244321}">
                <p14:modId xmlns:p14="http://schemas.microsoft.com/office/powerpoint/2010/main" val="1342668535"/>
              </p:ext>
            </p:extLst>
          </p:nvPr>
        </p:nvGraphicFramePr>
        <p:xfrm>
          <a:off x="2793996" y="3999781"/>
          <a:ext cx="6146804" cy="2743200"/>
        </p:xfrm>
        <a:graphic>
          <a:graphicData uri="http://schemas.openxmlformats.org/drawingml/2006/table">
            <a:tbl>
              <a:tblPr firstRow="1" bandRow="1">
                <a:tableStyleId>{0505E3EF-67EA-436B-97B2-0124C06EBD24}</a:tableStyleId>
              </a:tblPr>
              <a:tblGrid>
                <a:gridCol w="1536701"/>
                <a:gridCol w="1536701"/>
                <a:gridCol w="1536701"/>
                <a:gridCol w="1536701"/>
              </a:tblGrid>
              <a:tr h="824389">
                <a:tc>
                  <a:txBody>
                    <a:bodyPr/>
                    <a:lstStyle/>
                    <a:p>
                      <a:pPr algn="ctr">
                        <a:lnSpc>
                          <a:spcPct val="100000"/>
                        </a:lnSpc>
                        <a:spcAft>
                          <a:spcPts val="0"/>
                        </a:spcAft>
                      </a:pPr>
                      <a:r>
                        <a:rPr lang="ru-RU" sz="2000" dirty="0">
                          <a:latin typeface="Times New Roman"/>
                          <a:ea typeface="Calibri"/>
                          <a:cs typeface="Times New Roman"/>
                        </a:rPr>
                        <a:t>Места измерения шума</a:t>
                      </a:r>
                      <a:endParaRPr lang="ru-RU" sz="2000" dirty="0">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ru-RU" sz="2000" dirty="0">
                          <a:latin typeface="Times New Roman"/>
                          <a:ea typeface="Calibri"/>
                          <a:cs typeface="Times New Roman"/>
                        </a:rPr>
                        <a:t>Результат в бесшумном состоянии</a:t>
                      </a:r>
                      <a:endParaRPr lang="ru-RU" sz="2000" dirty="0">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ru-RU" sz="2000" dirty="0">
                          <a:latin typeface="Times New Roman"/>
                          <a:ea typeface="Calibri"/>
                          <a:cs typeface="Times New Roman"/>
                        </a:rPr>
                        <a:t>Результат при пролёте самолёта </a:t>
                      </a:r>
                      <a:endParaRPr lang="ru-RU" sz="2000" dirty="0">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ru-RU" sz="2000" dirty="0">
                          <a:latin typeface="Times New Roman"/>
                          <a:ea typeface="Calibri"/>
                          <a:cs typeface="Times New Roman"/>
                        </a:rPr>
                        <a:t>Предельно допустимые нормы уровня звука</a:t>
                      </a:r>
                      <a:endParaRPr lang="ru-RU" sz="2000" dirty="0">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9862">
                <a:tc>
                  <a:txBody>
                    <a:bodyPr/>
                    <a:lstStyle/>
                    <a:p>
                      <a:pPr marL="0" lvl="0" indent="0" algn="ctr">
                        <a:lnSpc>
                          <a:spcPct val="100000"/>
                        </a:lnSpc>
                        <a:spcAft>
                          <a:spcPts val="0"/>
                        </a:spcAft>
                        <a:buFont typeface="+mj-lt"/>
                        <a:buNone/>
                      </a:pPr>
                      <a:r>
                        <a:rPr lang="ru-RU" sz="2000" dirty="0">
                          <a:latin typeface="Times New Roman"/>
                          <a:ea typeface="Calibri"/>
                          <a:cs typeface="Times New Roman"/>
                        </a:rPr>
                        <a:t>Перед школой </a:t>
                      </a:r>
                      <a:endParaRPr lang="ru-RU" sz="2000" dirty="0">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ru-RU" sz="2000" dirty="0">
                          <a:latin typeface="Times New Roman"/>
                          <a:ea typeface="Calibri"/>
                          <a:cs typeface="Times New Roman"/>
                        </a:rPr>
                        <a:t>60-62 </a:t>
                      </a:r>
                      <a:r>
                        <a:rPr lang="ru-RU" sz="2000" dirty="0" err="1">
                          <a:latin typeface="Times New Roman"/>
                          <a:ea typeface="Calibri"/>
                          <a:cs typeface="Times New Roman"/>
                        </a:rPr>
                        <a:t>дБА</a:t>
                      </a:r>
                      <a:endParaRPr lang="ru-RU" sz="2000" dirty="0">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ru-RU" sz="2000" dirty="0">
                          <a:latin typeface="Times New Roman"/>
                          <a:ea typeface="Calibri"/>
                          <a:cs typeface="Times New Roman"/>
                        </a:rPr>
                        <a:t>74,4 </a:t>
                      </a:r>
                      <a:r>
                        <a:rPr lang="ru-RU" sz="2000" dirty="0" err="1">
                          <a:latin typeface="Times New Roman"/>
                          <a:ea typeface="Calibri"/>
                          <a:cs typeface="Times New Roman"/>
                        </a:rPr>
                        <a:t>дБА</a:t>
                      </a:r>
                      <a:endParaRPr lang="ru-RU" sz="2000" dirty="0">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ru-RU" sz="2000" dirty="0">
                          <a:latin typeface="Times New Roman"/>
                          <a:ea typeface="Calibri"/>
                          <a:cs typeface="Times New Roman"/>
                        </a:rPr>
                        <a:t>55-75 </a:t>
                      </a:r>
                      <a:r>
                        <a:rPr lang="ru-RU" sz="2000" dirty="0" err="1">
                          <a:latin typeface="Times New Roman"/>
                          <a:ea typeface="Calibri"/>
                          <a:cs typeface="Times New Roman"/>
                        </a:rPr>
                        <a:t>дБА</a:t>
                      </a:r>
                      <a:endParaRPr lang="ru-RU" sz="2000" dirty="0">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18348">
                <a:tc>
                  <a:txBody>
                    <a:bodyPr/>
                    <a:lstStyle/>
                    <a:p>
                      <a:pPr marL="342900" lvl="0" indent="-342900" algn="ctr">
                        <a:lnSpc>
                          <a:spcPct val="100000"/>
                        </a:lnSpc>
                        <a:spcAft>
                          <a:spcPts val="0"/>
                        </a:spcAft>
                        <a:buFont typeface="+mj-lt"/>
                        <a:buNone/>
                      </a:pPr>
                      <a:r>
                        <a:rPr lang="ru-RU" sz="2000" dirty="0" smtClean="0">
                          <a:latin typeface="Times New Roman"/>
                          <a:ea typeface="Calibri"/>
                          <a:cs typeface="Times New Roman"/>
                        </a:rPr>
                        <a:t>За </a:t>
                      </a:r>
                      <a:r>
                        <a:rPr lang="ru-RU" sz="2000" dirty="0">
                          <a:latin typeface="Times New Roman"/>
                          <a:ea typeface="Calibri"/>
                          <a:cs typeface="Times New Roman"/>
                        </a:rPr>
                        <a:t>школой </a:t>
                      </a:r>
                      <a:endParaRPr lang="ru-RU" sz="2000" dirty="0">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ru-RU" sz="2000" dirty="0">
                          <a:latin typeface="Times New Roman"/>
                          <a:ea typeface="Calibri"/>
                          <a:cs typeface="Times New Roman"/>
                        </a:rPr>
                        <a:t>53,3-54,7 </a:t>
                      </a:r>
                      <a:r>
                        <a:rPr lang="ru-RU" sz="2000" dirty="0" err="1">
                          <a:latin typeface="Times New Roman"/>
                          <a:ea typeface="Calibri"/>
                          <a:cs typeface="Times New Roman"/>
                        </a:rPr>
                        <a:t>дБА</a:t>
                      </a:r>
                      <a:endParaRPr lang="ru-RU" sz="2000" dirty="0">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ru-RU" sz="2000" dirty="0">
                          <a:latin typeface="Times New Roman"/>
                          <a:ea typeface="Calibri"/>
                          <a:cs typeface="Times New Roman"/>
                        </a:rPr>
                        <a:t>76,4 </a:t>
                      </a:r>
                      <a:r>
                        <a:rPr lang="ru-RU" sz="2000" dirty="0" err="1">
                          <a:latin typeface="Times New Roman"/>
                          <a:ea typeface="Calibri"/>
                          <a:cs typeface="Times New Roman"/>
                        </a:rPr>
                        <a:t>дБА</a:t>
                      </a:r>
                      <a:endParaRPr lang="ru-RU" sz="2000" dirty="0">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ru-RU" sz="2000" dirty="0">
                          <a:latin typeface="Times New Roman"/>
                          <a:ea typeface="Calibri"/>
                          <a:cs typeface="Times New Roman"/>
                        </a:rPr>
                        <a:t>55-75дБА</a:t>
                      </a:r>
                      <a:endParaRPr lang="ru-RU" sz="2000" dirty="0">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6" name="TextBox 5"/>
          <p:cNvSpPr txBox="1"/>
          <p:nvPr/>
        </p:nvSpPr>
        <p:spPr>
          <a:xfrm>
            <a:off x="3124200" y="3402069"/>
            <a:ext cx="5727700" cy="461665"/>
          </a:xfrm>
          <a:prstGeom prst="rect">
            <a:avLst/>
          </a:prstGeom>
          <a:noFill/>
        </p:spPr>
        <p:txBody>
          <a:bodyPr wrap="square" rtlCol="0">
            <a:spAutoFit/>
          </a:bodyPr>
          <a:lstStyle/>
          <a:p>
            <a:pPr algn="ctr"/>
            <a:r>
              <a:rPr lang="ru-RU" sz="2400" b="1" dirty="0" smtClean="0"/>
              <a:t>Результаты замеров шума</a:t>
            </a:r>
            <a:endParaRPr lang="ru-RU" sz="2400" b="1" dirty="0"/>
          </a:p>
        </p:txBody>
      </p:sp>
    </p:spTree>
    <p:extLst>
      <p:ext uri="{BB962C8B-B14F-4D97-AF65-F5344CB8AC3E}">
        <p14:creationId xmlns:p14="http://schemas.microsoft.com/office/powerpoint/2010/main" val="19155175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13791" y="23596"/>
            <a:ext cx="7772400" cy="458399"/>
          </a:xfrm>
        </p:spPr>
        <p:txBody>
          <a:bodyPr>
            <a:normAutofit fontScale="90000"/>
          </a:bodyPr>
          <a:lstStyle/>
          <a:p>
            <a:r>
              <a:rPr lang="ru-RU" sz="2800" b="1" dirty="0" smtClean="0">
                <a:latin typeface="Times New Roman" panose="02020603050405020304" pitchFamily="18" charset="0"/>
                <a:cs typeface="Times New Roman" panose="02020603050405020304" pitchFamily="18" charset="0"/>
              </a:rPr>
              <a:t>Проведение экспериментов</a:t>
            </a:r>
            <a:endParaRPr lang="ru-RU" sz="2800" b="1" dirty="0">
              <a:latin typeface="Times New Roman" panose="02020603050405020304" pitchFamily="18" charset="0"/>
              <a:cs typeface="Times New Roman" panose="02020603050405020304" pitchFamily="18"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1320967228"/>
              </p:ext>
            </p:extLst>
          </p:nvPr>
        </p:nvGraphicFramePr>
        <p:xfrm>
          <a:off x="215709" y="4486459"/>
          <a:ext cx="5880291" cy="1914426"/>
        </p:xfrm>
        <a:graphic>
          <a:graphicData uri="http://schemas.openxmlformats.org/drawingml/2006/table">
            <a:tbl>
              <a:tblPr firstRow="1" bandRow="1"/>
              <a:tblGrid>
                <a:gridCol w="1268747"/>
                <a:gridCol w="1385744"/>
                <a:gridCol w="1841500"/>
                <a:gridCol w="1384300"/>
              </a:tblGrid>
              <a:tr h="814308">
                <a:tc>
                  <a:txBody>
                    <a:bodyPr/>
                    <a:lstStyle/>
                    <a:p>
                      <a:pPr algn="ctr">
                        <a:lnSpc>
                          <a:spcPct val="100000"/>
                        </a:lnSpc>
                        <a:spcAft>
                          <a:spcPts val="0"/>
                        </a:spcAft>
                      </a:pPr>
                      <a:r>
                        <a:rPr lang="ru-RU" sz="1800" dirty="0">
                          <a:solidFill>
                            <a:srgbClr val="000000"/>
                          </a:solidFill>
                          <a:effectLst/>
                          <a:latin typeface="+mn-lt"/>
                          <a:ea typeface="Calibri" panose="020F0502020204030204" pitchFamily="34" charset="0"/>
                        </a:rPr>
                        <a:t>Вид источника воды</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u-RU" sz="1800" dirty="0">
                          <a:solidFill>
                            <a:srgbClr val="000000"/>
                          </a:solidFill>
                          <a:effectLst/>
                          <a:latin typeface="+mn-lt"/>
                          <a:ea typeface="Calibri" panose="020F0502020204030204" pitchFamily="34" charset="0"/>
                        </a:rPr>
                        <a:t>Показатель цветности</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u-RU" sz="1800" dirty="0">
                          <a:solidFill>
                            <a:srgbClr val="000000"/>
                          </a:solidFill>
                          <a:effectLst/>
                          <a:latin typeface="+mn-lt"/>
                          <a:ea typeface="Calibri" panose="020F0502020204030204" pitchFamily="34" charset="0"/>
                        </a:rPr>
                        <a:t>Минерализация, мг/л</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u-RU" sz="1800" dirty="0">
                          <a:solidFill>
                            <a:srgbClr val="000000"/>
                          </a:solidFill>
                          <a:effectLst/>
                          <a:latin typeface="+mn-lt"/>
                          <a:ea typeface="Calibri" panose="020F0502020204030204" pitchFamily="34" charset="0"/>
                        </a:rPr>
                        <a:t>Водородный показатель </a:t>
                      </a:r>
                      <a:r>
                        <a:rPr lang="en-US" sz="1800" dirty="0">
                          <a:solidFill>
                            <a:srgbClr val="000000"/>
                          </a:solidFill>
                          <a:effectLst/>
                          <a:latin typeface="+mn-lt"/>
                          <a:ea typeface="Calibri" panose="020F0502020204030204" pitchFamily="34" charset="0"/>
                        </a:rPr>
                        <a:t>pH</a:t>
                      </a:r>
                      <a:endParaRPr lang="ru-RU" sz="1800" dirty="0">
                        <a:solidFill>
                          <a:srgbClr val="000000"/>
                        </a:solidFill>
                        <a:effectLst/>
                        <a:latin typeface="+mn-lt"/>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4866">
                <a:tc>
                  <a:txBody>
                    <a:bodyPr/>
                    <a:lstStyle/>
                    <a:p>
                      <a:pPr algn="ctr">
                        <a:lnSpc>
                          <a:spcPct val="100000"/>
                        </a:lnSpc>
                        <a:spcAft>
                          <a:spcPts val="0"/>
                        </a:spcAft>
                      </a:pPr>
                      <a:r>
                        <a:rPr lang="ru-RU" sz="1800" dirty="0" smtClean="0">
                          <a:solidFill>
                            <a:srgbClr val="000000"/>
                          </a:solidFill>
                          <a:effectLst/>
                          <a:latin typeface="+mn-lt"/>
                          <a:ea typeface="Calibri" panose="020F0502020204030204" pitchFamily="34" charset="0"/>
                        </a:rPr>
                        <a:t>Участок 1</a:t>
                      </a:r>
                      <a:endParaRPr lang="ru-RU" sz="1800" dirty="0">
                        <a:solidFill>
                          <a:srgbClr val="000000"/>
                        </a:solidFill>
                        <a:effectLst/>
                        <a:latin typeface="+mn-lt"/>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u-RU" sz="1800" dirty="0" smtClean="0">
                          <a:solidFill>
                            <a:srgbClr val="000000"/>
                          </a:solidFill>
                          <a:effectLst/>
                          <a:latin typeface="+mn-lt"/>
                          <a:ea typeface="Calibri" panose="020F0502020204030204" pitchFamily="34" charset="0"/>
                        </a:rPr>
                        <a:t>прозрачная</a:t>
                      </a:r>
                      <a:endParaRPr lang="ru-RU" sz="1800" dirty="0">
                        <a:solidFill>
                          <a:srgbClr val="000000"/>
                        </a:solidFill>
                        <a:effectLst/>
                        <a:latin typeface="+mn-lt"/>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u-RU" sz="1800" dirty="0" smtClean="0">
                          <a:solidFill>
                            <a:srgbClr val="000000"/>
                          </a:solidFill>
                          <a:effectLst/>
                          <a:latin typeface="+mn-lt"/>
                          <a:ea typeface="Calibri" panose="020F0502020204030204" pitchFamily="34" charset="0"/>
                        </a:rPr>
                        <a:t>333</a:t>
                      </a:r>
                      <a:endParaRPr lang="ru-RU" sz="1800" dirty="0">
                        <a:solidFill>
                          <a:srgbClr val="000000"/>
                        </a:solidFill>
                        <a:effectLst/>
                        <a:latin typeface="+mn-lt"/>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u-RU" sz="1800" dirty="0" smtClean="0">
                          <a:solidFill>
                            <a:srgbClr val="000000"/>
                          </a:solidFill>
                          <a:effectLst/>
                          <a:latin typeface="+mn-lt"/>
                          <a:ea typeface="Calibri" panose="020F0502020204030204" pitchFamily="34" charset="0"/>
                        </a:rPr>
                        <a:t>8</a:t>
                      </a:r>
                      <a:endParaRPr lang="ru-RU" sz="1800" dirty="0">
                        <a:solidFill>
                          <a:srgbClr val="000000"/>
                        </a:solidFill>
                        <a:effectLst/>
                        <a:latin typeface="+mn-lt"/>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3700">
                <a:tc>
                  <a:txBody>
                    <a:bodyPr/>
                    <a:lstStyle/>
                    <a:p>
                      <a:pPr algn="ctr">
                        <a:lnSpc>
                          <a:spcPct val="100000"/>
                        </a:lnSpc>
                        <a:spcAft>
                          <a:spcPts val="0"/>
                        </a:spcAft>
                      </a:pPr>
                      <a:r>
                        <a:rPr lang="ru-RU" sz="1800" dirty="0" smtClean="0">
                          <a:solidFill>
                            <a:srgbClr val="000000"/>
                          </a:solidFill>
                          <a:effectLst/>
                          <a:latin typeface="+mn-lt"/>
                          <a:ea typeface="Calibri" panose="020F0502020204030204" pitchFamily="34" charset="0"/>
                        </a:rPr>
                        <a:t>Участок 2</a:t>
                      </a:r>
                      <a:endParaRPr lang="ru-RU" sz="1800" dirty="0">
                        <a:solidFill>
                          <a:srgbClr val="000000"/>
                        </a:solidFill>
                        <a:effectLst/>
                        <a:latin typeface="+mn-lt"/>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u-RU" sz="1800" dirty="0" smtClean="0">
                          <a:solidFill>
                            <a:srgbClr val="000000"/>
                          </a:solidFill>
                          <a:effectLst/>
                          <a:latin typeface="+mn-lt"/>
                          <a:ea typeface="Calibri" panose="020F0502020204030204" pitchFamily="34" charset="0"/>
                        </a:rPr>
                        <a:t>прозрачная</a:t>
                      </a:r>
                      <a:endParaRPr lang="ru-RU" sz="1800" dirty="0">
                        <a:solidFill>
                          <a:srgbClr val="000000"/>
                        </a:solidFill>
                        <a:effectLst/>
                        <a:latin typeface="+mn-lt"/>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u-RU" sz="1800" dirty="0" smtClean="0">
                          <a:solidFill>
                            <a:srgbClr val="000000"/>
                          </a:solidFill>
                          <a:effectLst/>
                          <a:latin typeface="+mn-lt"/>
                          <a:ea typeface="Calibri" panose="020F0502020204030204" pitchFamily="34" charset="0"/>
                        </a:rPr>
                        <a:t>333</a:t>
                      </a:r>
                      <a:endParaRPr lang="ru-RU" sz="1800" dirty="0">
                        <a:solidFill>
                          <a:srgbClr val="000000"/>
                        </a:solidFill>
                        <a:effectLst/>
                        <a:latin typeface="+mn-lt"/>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u-RU" sz="1800" dirty="0" smtClean="0">
                          <a:solidFill>
                            <a:srgbClr val="000000"/>
                          </a:solidFill>
                          <a:effectLst/>
                          <a:latin typeface="+mn-lt"/>
                          <a:ea typeface="Calibri" panose="020F0502020204030204" pitchFamily="34" charset="0"/>
                        </a:rPr>
                        <a:t>7,5</a:t>
                      </a:r>
                      <a:endParaRPr lang="ru-RU" sz="1800" dirty="0">
                        <a:solidFill>
                          <a:srgbClr val="000000"/>
                        </a:solidFill>
                        <a:effectLst/>
                        <a:latin typeface="+mn-lt"/>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gn="ctr">
                        <a:lnSpc>
                          <a:spcPct val="100000"/>
                        </a:lnSpc>
                        <a:spcAft>
                          <a:spcPts val="0"/>
                        </a:spcAft>
                      </a:pPr>
                      <a:r>
                        <a:rPr lang="ru-RU" sz="1800" dirty="0" smtClean="0">
                          <a:latin typeface="+mn-lt"/>
                        </a:rPr>
                        <a:t>Участок 3</a:t>
                      </a:r>
                      <a:endParaRPr lang="ru-RU" sz="1800" dirty="0">
                        <a:solidFill>
                          <a:srgbClr val="000000"/>
                        </a:solidFill>
                        <a:effectLst/>
                        <a:latin typeface="+mn-lt"/>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u-RU" sz="1800" dirty="0" smtClean="0">
                          <a:solidFill>
                            <a:srgbClr val="000000"/>
                          </a:solidFill>
                          <a:effectLst/>
                          <a:latin typeface="+mn-lt"/>
                          <a:ea typeface="Calibri" panose="020F0502020204030204" pitchFamily="34" charset="0"/>
                        </a:rPr>
                        <a:t>сероватая</a:t>
                      </a:r>
                      <a:endParaRPr lang="ru-RU" sz="1800" dirty="0">
                        <a:solidFill>
                          <a:srgbClr val="000000"/>
                        </a:solidFill>
                        <a:effectLst/>
                        <a:latin typeface="+mn-lt"/>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u-RU" sz="1800" dirty="0" smtClean="0">
                          <a:solidFill>
                            <a:srgbClr val="000000"/>
                          </a:solidFill>
                          <a:effectLst/>
                          <a:latin typeface="+mn-lt"/>
                          <a:ea typeface="Calibri" panose="020F0502020204030204" pitchFamily="34" charset="0"/>
                        </a:rPr>
                        <a:t>500</a:t>
                      </a:r>
                      <a:endParaRPr lang="ru-RU" sz="1800" dirty="0">
                        <a:solidFill>
                          <a:srgbClr val="000000"/>
                        </a:solidFill>
                        <a:effectLst/>
                        <a:latin typeface="+mn-lt"/>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u-RU" sz="1800" dirty="0" smtClean="0">
                          <a:solidFill>
                            <a:srgbClr val="000000"/>
                          </a:solidFill>
                          <a:effectLst/>
                          <a:latin typeface="+mn-lt"/>
                          <a:ea typeface="Calibri" panose="020F0502020204030204" pitchFamily="34" charset="0"/>
                        </a:rPr>
                        <a:t>7,5</a:t>
                      </a:r>
                      <a:endParaRPr lang="ru-RU" sz="1800" dirty="0">
                        <a:solidFill>
                          <a:srgbClr val="000000"/>
                        </a:solidFill>
                        <a:effectLst/>
                        <a:latin typeface="+mn-lt"/>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TextBox 4"/>
          <p:cNvSpPr txBox="1"/>
          <p:nvPr/>
        </p:nvSpPr>
        <p:spPr>
          <a:xfrm>
            <a:off x="613791" y="551703"/>
            <a:ext cx="2035915" cy="707886"/>
          </a:xfrm>
          <a:prstGeom prst="rect">
            <a:avLst/>
          </a:prstGeom>
          <a:noFill/>
        </p:spPr>
        <p:txBody>
          <a:bodyPr wrap="square" rtlCol="0">
            <a:spAutoFit/>
          </a:bodyPr>
          <a:lstStyle/>
          <a:p>
            <a:pPr algn="ctr"/>
            <a:r>
              <a:rPr lang="ru-RU" sz="2000" b="1" dirty="0" smtClean="0">
                <a:latin typeface="Times New Roman" panose="02020603050405020304" pitchFamily="18" charset="0"/>
                <a:cs typeface="Times New Roman" panose="02020603050405020304" pitchFamily="18" charset="0"/>
              </a:rPr>
              <a:t>Определение рН</a:t>
            </a:r>
            <a:endParaRPr lang="ru-RU" sz="2000" b="1" dirty="0">
              <a:latin typeface="Times New Roman" panose="02020603050405020304" pitchFamily="18" charset="0"/>
              <a:cs typeface="Times New Roman" panose="02020603050405020304" pitchFamily="18" charset="0"/>
            </a:endParaRPr>
          </a:p>
        </p:txBody>
      </p:sp>
      <p:sp>
        <p:nvSpPr>
          <p:cNvPr id="10" name="TextBox 9"/>
          <p:cNvSpPr txBox="1"/>
          <p:nvPr/>
        </p:nvSpPr>
        <p:spPr>
          <a:xfrm>
            <a:off x="3466569" y="544487"/>
            <a:ext cx="2485265" cy="400110"/>
          </a:xfrm>
          <a:prstGeom prst="rect">
            <a:avLst/>
          </a:prstGeom>
          <a:noFill/>
        </p:spPr>
        <p:txBody>
          <a:bodyPr wrap="square" rtlCol="0">
            <a:spAutoFit/>
          </a:bodyPr>
          <a:lstStyle/>
          <a:p>
            <a:pPr algn="ctr"/>
            <a:r>
              <a:rPr lang="ru-RU" sz="2000" b="1" dirty="0" smtClean="0">
                <a:latin typeface="Times New Roman" panose="02020603050405020304" pitchFamily="18" charset="0"/>
                <a:cs typeface="Times New Roman" panose="02020603050405020304" pitchFamily="18" charset="0"/>
              </a:rPr>
              <a:t>Цветность</a:t>
            </a:r>
            <a:endParaRPr lang="ru-RU" sz="2000" b="1" dirty="0">
              <a:latin typeface="Times New Roman" panose="02020603050405020304" pitchFamily="18" charset="0"/>
              <a:cs typeface="Times New Roman" panose="02020603050405020304" pitchFamily="18" charset="0"/>
            </a:endParaRPr>
          </a:p>
        </p:txBody>
      </p:sp>
      <p:sp>
        <p:nvSpPr>
          <p:cNvPr id="13" name="TextBox 12"/>
          <p:cNvSpPr txBox="1"/>
          <p:nvPr/>
        </p:nvSpPr>
        <p:spPr>
          <a:xfrm>
            <a:off x="6768697" y="588071"/>
            <a:ext cx="2067923" cy="400110"/>
          </a:xfrm>
          <a:prstGeom prst="rect">
            <a:avLst/>
          </a:prstGeom>
          <a:noFill/>
        </p:spPr>
        <p:txBody>
          <a:bodyPr wrap="square" rtlCol="0">
            <a:spAutoFit/>
          </a:bodyPr>
          <a:lstStyle/>
          <a:p>
            <a:pPr algn="ctr"/>
            <a:r>
              <a:rPr lang="ru-RU" sz="2000" b="1" dirty="0" smtClean="0">
                <a:latin typeface="Times New Roman" panose="02020603050405020304" pitchFamily="18" charset="0"/>
                <a:cs typeface="Times New Roman" panose="02020603050405020304" pitchFamily="18" charset="0"/>
              </a:rPr>
              <a:t>Минерализация</a:t>
            </a:r>
            <a:endParaRPr lang="ru-RU" sz="2000" b="1" dirty="0">
              <a:latin typeface="Times New Roman" panose="02020603050405020304" pitchFamily="18" charset="0"/>
              <a:cs typeface="Times New Roman" panose="02020603050405020304" pitchFamily="18" charset="0"/>
            </a:endParaRPr>
          </a:p>
        </p:txBody>
      </p:sp>
      <p:sp>
        <p:nvSpPr>
          <p:cNvPr id="3" name="TextBox 2"/>
          <p:cNvSpPr txBox="1"/>
          <p:nvPr/>
        </p:nvSpPr>
        <p:spPr>
          <a:xfrm>
            <a:off x="414961" y="3954987"/>
            <a:ext cx="5481785" cy="400110"/>
          </a:xfrm>
          <a:prstGeom prst="rect">
            <a:avLst/>
          </a:prstGeom>
          <a:noFill/>
        </p:spPr>
        <p:txBody>
          <a:bodyPr wrap="square" rtlCol="0">
            <a:spAutoFit/>
          </a:bodyPr>
          <a:lstStyle/>
          <a:p>
            <a:pPr algn="ctr"/>
            <a:r>
              <a:rPr lang="ru-RU" sz="2000" b="1" dirty="0" smtClean="0">
                <a:latin typeface="Times New Roman" panose="02020603050405020304" pitchFamily="18" charset="0"/>
                <a:cs typeface="Times New Roman" panose="02020603050405020304" pitchFamily="18" charset="0"/>
              </a:rPr>
              <a:t>Значение показателей талой воды</a:t>
            </a:r>
            <a:endParaRPr lang="ru-RU" sz="2000" b="1" dirty="0">
              <a:latin typeface="Times New Roman" panose="02020603050405020304" pitchFamily="18" charset="0"/>
              <a:cs typeface="Times New Roman" panose="02020603050405020304" pitchFamily="18" charset="0"/>
            </a:endParaRPr>
          </a:p>
        </p:txBody>
      </p:sp>
      <p:sp>
        <p:nvSpPr>
          <p:cNvPr id="20" name="TextBox 19"/>
          <p:cNvSpPr txBox="1"/>
          <p:nvPr/>
        </p:nvSpPr>
        <p:spPr>
          <a:xfrm>
            <a:off x="6214797" y="3872041"/>
            <a:ext cx="2848013" cy="2554545"/>
          </a:xfrm>
          <a:prstGeom prst="rect">
            <a:avLst/>
          </a:prstGeom>
          <a:noFill/>
        </p:spPr>
        <p:txBody>
          <a:bodyPr wrap="square" rtlCol="0">
            <a:spAutoFit/>
          </a:bodyPr>
          <a:lstStyle/>
          <a:p>
            <a:r>
              <a:rPr lang="ru-RU" sz="2000" b="1" dirty="0" smtClean="0">
                <a:latin typeface="Times New Roman" pitchFamily="18" charset="0"/>
                <a:cs typeface="Times New Roman" pitchFamily="18" charset="0"/>
              </a:rPr>
              <a:t>Вывод: </a:t>
            </a:r>
          </a:p>
          <a:p>
            <a:pPr>
              <a:buFont typeface="Arial" pitchFamily="34" charset="0"/>
              <a:buChar char="•"/>
            </a:pPr>
            <a:r>
              <a:rPr lang="ru-RU" sz="2000" dirty="0" smtClean="0">
                <a:latin typeface="Times New Roman" pitchFamily="18" charset="0"/>
                <a:cs typeface="Times New Roman" pitchFamily="18" charset="0"/>
              </a:rPr>
              <a:t> повышенная минерализация наблюдается на участке 3 из-за использования реагентов;</a:t>
            </a:r>
          </a:p>
          <a:p>
            <a:pPr>
              <a:buFont typeface="Arial" pitchFamily="34" charset="0"/>
              <a:buChar char="•"/>
            </a:pPr>
            <a:r>
              <a:rPr lang="ru-RU" sz="2000" dirty="0" smtClean="0">
                <a:latin typeface="Times New Roman" pitchFamily="18" charset="0"/>
                <a:cs typeface="Times New Roman" pitchFamily="18" charset="0"/>
              </a:rPr>
              <a:t> вода имеет сероватый цвет на участке 3.</a:t>
            </a:r>
            <a:endParaRPr lang="ru-RU" sz="2000" dirty="0">
              <a:latin typeface="Times New Roman" pitchFamily="18" charset="0"/>
              <a:cs typeface="Times New Roman" pitchFamily="18" charset="0"/>
            </a:endParaRPr>
          </a:p>
        </p:txBody>
      </p:sp>
      <p:pic>
        <p:nvPicPr>
          <p:cNvPr id="29" name="Рисунок 28" descr="image1 (1).jpeg"/>
          <p:cNvPicPr>
            <a:picLocks noChangeAspect="1"/>
          </p:cNvPicPr>
          <p:nvPr/>
        </p:nvPicPr>
        <p:blipFill>
          <a:blip r:embed="rId2" cstate="print"/>
          <a:stretch>
            <a:fillRect/>
          </a:stretch>
        </p:blipFill>
        <p:spPr>
          <a:xfrm>
            <a:off x="120147" y="990744"/>
            <a:ext cx="3245353" cy="2141264"/>
          </a:xfrm>
          <a:prstGeom prst="rect">
            <a:avLst/>
          </a:prstGeom>
        </p:spPr>
      </p:pic>
      <p:pic>
        <p:nvPicPr>
          <p:cNvPr id="30" name="Рисунок 29" descr="image1.jpeg"/>
          <p:cNvPicPr>
            <a:picLocks noChangeAspect="1"/>
          </p:cNvPicPr>
          <p:nvPr/>
        </p:nvPicPr>
        <p:blipFill rotWithShape="1">
          <a:blip r:embed="rId3" cstate="print"/>
          <a:srcRect l="15300" r="10716"/>
          <a:stretch/>
        </p:blipFill>
        <p:spPr>
          <a:xfrm>
            <a:off x="3466569" y="959016"/>
            <a:ext cx="2839000" cy="2704464"/>
          </a:xfrm>
          <a:prstGeom prst="rect">
            <a:avLst/>
          </a:prstGeom>
        </p:spPr>
      </p:pic>
      <p:pic>
        <p:nvPicPr>
          <p:cNvPr id="7" name="Рисунок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43475" y="1041625"/>
            <a:ext cx="2719335" cy="2039501"/>
          </a:xfrm>
          <a:prstGeom prst="rect">
            <a:avLst/>
          </a:prstGeom>
        </p:spPr>
      </p:pic>
    </p:spTree>
    <p:extLst>
      <p:ext uri="{BB962C8B-B14F-4D97-AF65-F5344CB8AC3E}">
        <p14:creationId xmlns:p14="http://schemas.microsoft.com/office/powerpoint/2010/main" val="16824384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1"/>
          <p:cNvSpPr>
            <a:spLocks noChangeArrowheads="1"/>
          </p:cNvSpPr>
          <p:nvPr/>
        </p:nvSpPr>
        <p:spPr bwMode="auto">
          <a:xfrm>
            <a:off x="0" y="15875"/>
            <a:ext cx="89995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0" fontAlgn="base" hangingPunct="0">
              <a:spcBef>
                <a:spcPct val="0"/>
              </a:spcBef>
              <a:spcAft>
                <a:spcPct val="0"/>
              </a:spcAft>
              <a:buFontTx/>
              <a:buNone/>
            </a:pPr>
            <a:r>
              <a:rPr lang="ru-RU" altLang="ru-RU" sz="2800" b="1" dirty="0">
                <a:solidFill>
                  <a:srgbClr val="000000"/>
                </a:solidFill>
              </a:rPr>
              <a:t>Определение </a:t>
            </a:r>
            <a:r>
              <a:rPr lang="ru-RU" altLang="ru-RU" sz="2800" b="1">
                <a:solidFill>
                  <a:srgbClr val="000000"/>
                </a:solidFill>
              </a:rPr>
              <a:t>содержания </a:t>
            </a:r>
            <a:r>
              <a:rPr lang="ru-RU" altLang="ru-RU" sz="2800" b="1" smtClean="0">
                <a:solidFill>
                  <a:srgbClr val="000000"/>
                </a:solidFill>
              </a:rPr>
              <a:t>сульфатов в талой воде</a:t>
            </a:r>
            <a:endParaRPr lang="ru-RU" altLang="ru-RU" sz="2800" b="1" dirty="0">
              <a:solidFill>
                <a:srgbClr val="000000"/>
              </a:solidFill>
            </a:endParaRPr>
          </a:p>
        </p:txBody>
      </p:sp>
      <p:pic>
        <p:nvPicPr>
          <p:cNvPr id="4" name="Picture 13" descr="6e24acCJ8hw"/>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9039" y="746125"/>
            <a:ext cx="1693947" cy="2262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 name="Прямоугольник 7"/>
          <p:cNvSpPr/>
          <p:nvPr/>
        </p:nvSpPr>
        <p:spPr>
          <a:xfrm>
            <a:off x="171450" y="3120817"/>
            <a:ext cx="8656638" cy="2031325"/>
          </a:xfrm>
          <a:prstGeom prst="rect">
            <a:avLst/>
          </a:prstGeom>
        </p:spPr>
        <p:txBody>
          <a:bodyPr wrap="square">
            <a:spAutoFit/>
          </a:bodyPr>
          <a:lstStyle/>
          <a:p>
            <a:r>
              <a:rPr lang="ru-RU" b="1" dirty="0" smtClean="0"/>
              <a:t>Проведение эксперимента:</a:t>
            </a:r>
            <a:endParaRPr lang="ru-RU" b="1" dirty="0"/>
          </a:p>
          <a:p>
            <a:r>
              <a:rPr lang="ru-RU" dirty="0"/>
              <a:t>В пробирку с 10 мл пробы внести </a:t>
            </a:r>
            <a:r>
              <a:rPr lang="ru-RU" dirty="0" smtClean="0"/>
              <a:t>0,5 мл </a:t>
            </a:r>
            <a:r>
              <a:rPr lang="ru-RU" dirty="0"/>
              <a:t>соляной кислоты (1:5) и 2 мл 5% раствора</a:t>
            </a:r>
          </a:p>
          <a:p>
            <a:r>
              <a:rPr lang="ru-RU" dirty="0"/>
              <a:t>хлорида бария. По характеру выпавшего осадка определяют ориентировочное</a:t>
            </a:r>
          </a:p>
          <a:p>
            <a:r>
              <a:rPr lang="ru-RU" dirty="0"/>
              <a:t>содержание сульфат - ионов. </a:t>
            </a:r>
            <a:endParaRPr lang="ru-RU" dirty="0" smtClean="0"/>
          </a:p>
          <a:p>
            <a:pPr marL="285750" indent="-285750">
              <a:buFont typeface="Arial" panose="020B0604020202020204" pitchFamily="34" charset="0"/>
              <a:buChar char="•"/>
            </a:pPr>
            <a:r>
              <a:rPr lang="ru-RU" dirty="0" smtClean="0"/>
              <a:t>при </a:t>
            </a:r>
            <a:r>
              <a:rPr lang="ru-RU" dirty="0"/>
              <a:t>отсутствии мути концентрация сульфат - ионов </a:t>
            </a:r>
            <a:r>
              <a:rPr lang="ru-RU" dirty="0" smtClean="0"/>
              <a:t>менее 5 мг/л;</a:t>
            </a:r>
          </a:p>
          <a:p>
            <a:pPr marL="285750" indent="-285750">
              <a:buFont typeface="Arial" panose="020B0604020202020204" pitchFamily="34" charset="0"/>
              <a:buChar char="•"/>
            </a:pPr>
            <a:r>
              <a:rPr lang="ru-RU" dirty="0" smtClean="0"/>
              <a:t>при </a:t>
            </a:r>
            <a:r>
              <a:rPr lang="ru-RU" dirty="0"/>
              <a:t>слабой мути, появляющейся не сразу, а через несколько минут - </a:t>
            </a:r>
            <a:r>
              <a:rPr lang="ru-RU" dirty="0" smtClean="0"/>
              <a:t>5-10 мг/л.</a:t>
            </a:r>
          </a:p>
          <a:p>
            <a:pPr marL="285750" indent="-285750">
              <a:buFont typeface="Arial" panose="020B0604020202020204" pitchFamily="34" charset="0"/>
              <a:buChar char="•"/>
            </a:pPr>
            <a:r>
              <a:rPr lang="ru-RU" dirty="0"/>
              <a:t>п</a:t>
            </a:r>
            <a:r>
              <a:rPr lang="ru-RU" dirty="0" smtClean="0"/>
              <a:t>ри </a:t>
            </a:r>
            <a:r>
              <a:rPr lang="ru-RU" dirty="0"/>
              <a:t>концентрации сульфат - ионов более </a:t>
            </a:r>
            <a:r>
              <a:rPr lang="ru-RU" dirty="0" smtClean="0"/>
              <a:t>10 мг/л </a:t>
            </a:r>
            <a:r>
              <a:rPr lang="ru-RU" dirty="0"/>
              <a:t>выпадает белый </a:t>
            </a:r>
            <a:r>
              <a:rPr lang="ru-RU" dirty="0" smtClean="0"/>
              <a:t>осадок.</a:t>
            </a:r>
            <a:endParaRPr lang="ru-RU" dirty="0"/>
          </a:p>
        </p:txBody>
      </p:sp>
      <p:pic>
        <p:nvPicPr>
          <p:cNvPr id="9" name="Рисунок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8599" y="746125"/>
            <a:ext cx="3054601" cy="2290951"/>
          </a:xfrm>
          <a:prstGeom prst="rect">
            <a:avLst/>
          </a:prstGeom>
        </p:spPr>
      </p:pic>
      <p:pic>
        <p:nvPicPr>
          <p:cNvPr id="10" name="Рисунок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93821" y="611376"/>
            <a:ext cx="3234267" cy="2425700"/>
          </a:xfrm>
          <a:prstGeom prst="rect">
            <a:avLst/>
          </a:prstGeom>
        </p:spPr>
      </p:pic>
      <p:sp>
        <p:nvSpPr>
          <p:cNvPr id="11" name="Прямоугольник 10"/>
          <p:cNvSpPr/>
          <p:nvPr/>
        </p:nvSpPr>
        <p:spPr>
          <a:xfrm>
            <a:off x="269039" y="5152142"/>
            <a:ext cx="8417761" cy="1477328"/>
          </a:xfrm>
          <a:prstGeom prst="rect">
            <a:avLst/>
          </a:prstGeom>
        </p:spPr>
        <p:txBody>
          <a:bodyPr wrap="square">
            <a:spAutoFit/>
          </a:bodyPr>
          <a:lstStyle/>
          <a:p>
            <a:r>
              <a:rPr lang="ru-RU" b="1" dirty="0" smtClean="0"/>
              <a:t>Результаты: </a:t>
            </a:r>
          </a:p>
          <a:p>
            <a:pPr marL="285750" indent="-285750">
              <a:buFont typeface="Arial" panose="020B0604020202020204" pitchFamily="34" charset="0"/>
              <a:buChar char="•"/>
            </a:pPr>
            <a:r>
              <a:rPr lang="ru-RU" dirty="0" smtClean="0"/>
              <a:t>в </a:t>
            </a:r>
            <a:r>
              <a:rPr lang="ru-RU" dirty="0"/>
              <a:t>пробах №1 и№2 не было </a:t>
            </a:r>
            <a:r>
              <a:rPr lang="ru-RU" dirty="0" smtClean="0"/>
              <a:t>обнаружено </a:t>
            </a:r>
            <a:r>
              <a:rPr lang="ru-RU" dirty="0"/>
              <a:t>белого осадка,   значит эти пробы имеют 5 мг/л концентрации сульфат – </a:t>
            </a:r>
            <a:r>
              <a:rPr lang="ru-RU" dirty="0" smtClean="0"/>
              <a:t>ионов;</a:t>
            </a:r>
          </a:p>
          <a:p>
            <a:pPr marL="285750" indent="-285750">
              <a:buFont typeface="Arial" panose="020B0604020202020204" pitchFamily="34" charset="0"/>
              <a:buChar char="•"/>
            </a:pPr>
            <a:r>
              <a:rPr lang="ru-RU" dirty="0" smtClean="0"/>
              <a:t>в </a:t>
            </a:r>
            <a:r>
              <a:rPr lang="ru-RU" dirty="0"/>
              <a:t>пробе №3 мы обнаружили слабое помутнение, которое наступило через несколько минут, значит проба имеет 5-10 мг/л концентрации сульфат – ионов. </a:t>
            </a:r>
          </a:p>
        </p:txBody>
      </p:sp>
    </p:spTree>
    <p:extLst>
      <p:ext uri="{BB962C8B-B14F-4D97-AF65-F5344CB8AC3E}">
        <p14:creationId xmlns:p14="http://schemas.microsoft.com/office/powerpoint/2010/main" val="22143640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Рисунок 33"/>
          <p:cNvPicPr>
            <a:picLocks noChangeAspect="1"/>
          </p:cNvPicPr>
          <p:nvPr/>
        </p:nvPicPr>
        <p:blipFill>
          <a:blip r:embed="rId3" cstate="print"/>
          <a:stretch>
            <a:fillRect/>
          </a:stretch>
        </p:blipFill>
        <p:spPr>
          <a:xfrm>
            <a:off x="2925631" y="2579641"/>
            <a:ext cx="3285212" cy="2125725"/>
          </a:xfrm>
          <a:prstGeom prst="rect">
            <a:avLst/>
          </a:prstGeom>
        </p:spPr>
      </p:pic>
      <p:sp>
        <p:nvSpPr>
          <p:cNvPr id="2" name="Прямоугольник 1"/>
          <p:cNvSpPr/>
          <p:nvPr/>
        </p:nvSpPr>
        <p:spPr>
          <a:xfrm>
            <a:off x="609600" y="76200"/>
            <a:ext cx="8045450" cy="523875"/>
          </a:xfrm>
          <a:prstGeom prst="rect">
            <a:avLst/>
          </a:prstGeom>
        </p:spPr>
        <p:txBody>
          <a:bodyPr>
            <a:spAutoFit/>
          </a:bodyPr>
          <a:lstStyle/>
          <a:p>
            <a:pPr algn="ctr" eaLnBrk="0" fontAlgn="base" hangingPunct="0">
              <a:spcBef>
                <a:spcPct val="0"/>
              </a:spcBef>
              <a:spcAft>
                <a:spcPct val="0"/>
              </a:spcAft>
              <a:defRPr/>
            </a:pPr>
            <a:r>
              <a:rPr lang="ru-RU" altLang="ru-RU" sz="2800" b="1" dirty="0" smtClean="0">
                <a:solidFill>
                  <a:srgbClr val="000000"/>
                </a:solidFill>
                <a:effectLst>
                  <a:outerShdw blurRad="38100" dist="38100" dir="2700000" algn="tl">
                    <a:srgbClr val="000000">
                      <a:alpha val="43137"/>
                    </a:srgbClr>
                  </a:outerShdw>
                </a:effectLst>
              </a:rPr>
              <a:t>Влияние воздушного транспорта</a:t>
            </a:r>
            <a:endParaRPr lang="ru-RU" sz="2800" b="1" dirty="0">
              <a:solidFill>
                <a:srgbClr val="000000"/>
              </a:solidFill>
              <a:effectLst>
                <a:outerShdw blurRad="38100" dist="38100" dir="2700000" algn="tl">
                  <a:srgbClr val="000000">
                    <a:alpha val="43137"/>
                  </a:srgbClr>
                </a:outerShdw>
              </a:effectLst>
            </a:endParaRPr>
          </a:p>
        </p:txBody>
      </p:sp>
      <p:sp>
        <p:nvSpPr>
          <p:cNvPr id="4" name="Прямоугольник 3"/>
          <p:cNvSpPr/>
          <p:nvPr/>
        </p:nvSpPr>
        <p:spPr>
          <a:xfrm>
            <a:off x="368931" y="953720"/>
            <a:ext cx="3171801" cy="769441"/>
          </a:xfrm>
          <a:prstGeom prst="rect">
            <a:avLst/>
          </a:prstGeom>
          <a:ln w="25400">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ln>
        </p:spPr>
        <p:txBody>
          <a:bodyPr wrap="square">
            <a:spAutoFit/>
          </a:bodyPr>
          <a:lstStyle>
            <a:lvl1pPr>
              <a:defRPr>
                <a:solidFill>
                  <a:schemeClr val="tx1"/>
                </a:solidFill>
                <a:latin typeface="Times New Roman" panose="02020603050405020304" pitchFamily="18" charset="0"/>
                <a:cs typeface="Times New Roman" panose="02020603050405020304" pitchFamily="18" charset="0"/>
              </a:defRPr>
            </a:lvl1pPr>
            <a:lvl2pPr marL="742950" indent="-285750">
              <a:defRPr>
                <a:solidFill>
                  <a:schemeClr val="tx1"/>
                </a:solidFill>
                <a:latin typeface="Times New Roman" panose="02020603050405020304" pitchFamily="18" charset="0"/>
                <a:cs typeface="Times New Roman" panose="02020603050405020304" pitchFamily="18" charset="0"/>
              </a:defRPr>
            </a:lvl2pPr>
            <a:lvl3pPr marL="1143000" indent="-228600">
              <a:defRPr>
                <a:solidFill>
                  <a:schemeClr val="tx1"/>
                </a:solidFill>
                <a:latin typeface="Times New Roman" panose="02020603050405020304" pitchFamily="18" charset="0"/>
                <a:cs typeface="Times New Roman" panose="02020603050405020304" pitchFamily="18" charset="0"/>
              </a:defRPr>
            </a:lvl3pPr>
            <a:lvl4pPr marL="1600200" indent="-228600">
              <a:defRPr>
                <a:solidFill>
                  <a:schemeClr val="tx1"/>
                </a:solidFill>
                <a:latin typeface="Times New Roman" panose="02020603050405020304" pitchFamily="18" charset="0"/>
                <a:cs typeface="Times New Roman" panose="02020603050405020304" pitchFamily="18" charset="0"/>
              </a:defRPr>
            </a:lvl4pPr>
            <a:lvl5pPr marL="2057400" indent="-22860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algn="ctr" eaLnBrk="0" fontAlgn="base" hangingPunct="0">
              <a:spcBef>
                <a:spcPct val="0"/>
              </a:spcBef>
              <a:spcAft>
                <a:spcPct val="0"/>
              </a:spcAft>
              <a:defRPr/>
            </a:pPr>
            <a:r>
              <a:rPr lang="ru-RU" sz="2200" dirty="0"/>
              <a:t>Загрязнение биосферы продуктами сгорания</a:t>
            </a:r>
            <a:endParaRPr lang="ru-RU" altLang="ru-RU" sz="2200" dirty="0" smtClean="0">
              <a:solidFill>
                <a:srgbClr val="000000"/>
              </a:solidFill>
            </a:endParaRPr>
          </a:p>
        </p:txBody>
      </p:sp>
      <p:sp>
        <p:nvSpPr>
          <p:cNvPr id="16" name="Прямоугольник 15"/>
          <p:cNvSpPr/>
          <p:nvPr/>
        </p:nvSpPr>
        <p:spPr>
          <a:xfrm>
            <a:off x="114497" y="2869165"/>
            <a:ext cx="2286000" cy="769441"/>
          </a:xfrm>
          <a:prstGeom prst="rect">
            <a:avLst/>
          </a:prstGeom>
          <a:ln w="25400">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ln>
        </p:spPr>
        <p:txBody>
          <a:bodyPr>
            <a:spAutoFit/>
          </a:bodyPr>
          <a:lstStyle/>
          <a:p>
            <a:pPr algn="ctr" eaLnBrk="0" fontAlgn="base" hangingPunct="0">
              <a:spcBef>
                <a:spcPct val="0"/>
              </a:spcBef>
              <a:spcAft>
                <a:spcPct val="0"/>
              </a:spcAft>
              <a:defRPr/>
            </a:pPr>
            <a:r>
              <a:rPr lang="ru-RU" sz="2200" dirty="0"/>
              <a:t>Шумовое воздействие</a:t>
            </a:r>
            <a:endParaRPr lang="ru-RU" sz="2200" dirty="0">
              <a:solidFill>
                <a:srgbClr val="000000"/>
              </a:solidFill>
            </a:endParaRPr>
          </a:p>
        </p:txBody>
      </p:sp>
      <p:sp>
        <p:nvSpPr>
          <p:cNvPr id="23" name="Стрелка вправо 22"/>
          <p:cNvSpPr/>
          <p:nvPr/>
        </p:nvSpPr>
        <p:spPr>
          <a:xfrm rot="14657546">
            <a:off x="3235335" y="2150730"/>
            <a:ext cx="1014519" cy="342900"/>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ru-RU">
              <a:solidFill>
                <a:srgbClr val="FFFFFF"/>
              </a:solidFill>
            </a:endParaRPr>
          </a:p>
        </p:txBody>
      </p:sp>
      <p:sp>
        <p:nvSpPr>
          <p:cNvPr id="24" name="Стрелка вправо 23"/>
          <p:cNvSpPr/>
          <p:nvPr/>
        </p:nvSpPr>
        <p:spPr>
          <a:xfrm rot="10800000">
            <a:off x="2476500" y="3089275"/>
            <a:ext cx="412750" cy="341313"/>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ru-RU">
              <a:solidFill>
                <a:srgbClr val="FFFFFF"/>
              </a:solidFill>
            </a:endParaRPr>
          </a:p>
        </p:txBody>
      </p:sp>
      <p:sp>
        <p:nvSpPr>
          <p:cNvPr id="27" name="Стрелка вправо 26"/>
          <p:cNvSpPr/>
          <p:nvPr/>
        </p:nvSpPr>
        <p:spPr>
          <a:xfrm rot="1904389">
            <a:off x="5594075" y="4559110"/>
            <a:ext cx="703263" cy="341312"/>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ru-RU">
              <a:solidFill>
                <a:srgbClr val="FFFFFF"/>
              </a:solidFill>
            </a:endParaRPr>
          </a:p>
        </p:txBody>
      </p:sp>
      <p:sp>
        <p:nvSpPr>
          <p:cNvPr id="30" name="Стрелка вправо 29"/>
          <p:cNvSpPr/>
          <p:nvPr/>
        </p:nvSpPr>
        <p:spPr>
          <a:xfrm rot="19921157">
            <a:off x="4716760" y="2390341"/>
            <a:ext cx="554018" cy="311150"/>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ru-RU">
              <a:solidFill>
                <a:srgbClr val="FFFFFF"/>
              </a:solidFill>
            </a:endParaRPr>
          </a:p>
        </p:txBody>
      </p:sp>
      <p:sp>
        <p:nvSpPr>
          <p:cNvPr id="33" name="Стрелка вправо 32"/>
          <p:cNvSpPr/>
          <p:nvPr/>
        </p:nvSpPr>
        <p:spPr>
          <a:xfrm rot="8218268">
            <a:off x="2894313" y="3972944"/>
            <a:ext cx="904985" cy="341313"/>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ru-RU">
              <a:solidFill>
                <a:srgbClr val="FFFFFF"/>
              </a:solidFill>
            </a:endParaRPr>
          </a:p>
        </p:txBody>
      </p:sp>
      <p:sp>
        <p:nvSpPr>
          <p:cNvPr id="3" name="Прямоугольник 2"/>
          <p:cNvSpPr/>
          <p:nvPr/>
        </p:nvSpPr>
        <p:spPr>
          <a:xfrm>
            <a:off x="5286429" y="719283"/>
            <a:ext cx="3426235" cy="2123658"/>
          </a:xfrm>
          <a:prstGeom prst="rect">
            <a:avLst/>
          </a:prstGeom>
          <a:ln w="22225">
            <a:solidFill>
              <a:srgbClr val="0070C0"/>
            </a:solidFill>
          </a:ln>
        </p:spPr>
        <p:txBody>
          <a:bodyPr wrap="square">
            <a:spAutoFit/>
          </a:bodyPr>
          <a:lstStyle/>
          <a:p>
            <a:pPr algn="ctr"/>
            <a:r>
              <a:rPr lang="ru-RU" sz="2200" dirty="0"/>
              <a:t>При работе двигателей на взлёте и посадке в </a:t>
            </a:r>
            <a:r>
              <a:rPr lang="ru-RU" sz="2200" dirty="0" smtClean="0"/>
              <a:t>ОС поступает большое </a:t>
            </a:r>
            <a:r>
              <a:rPr lang="ru-RU" sz="2200" dirty="0"/>
              <a:t>количество </a:t>
            </a:r>
            <a:r>
              <a:rPr lang="ru-RU" sz="2200" dirty="0" smtClean="0">
                <a:solidFill>
                  <a:srgbClr val="000000"/>
                </a:solidFill>
              </a:rPr>
              <a:t>СО </a:t>
            </a:r>
            <a:r>
              <a:rPr lang="ru-RU" sz="2200" dirty="0" smtClean="0"/>
              <a:t>и </a:t>
            </a:r>
            <a:r>
              <a:rPr lang="ru-RU" sz="2200" dirty="0"/>
              <a:t>углеводородных </a:t>
            </a:r>
            <a:r>
              <a:rPr lang="ru-RU" sz="2200" dirty="0" smtClean="0"/>
              <a:t>соединений</a:t>
            </a:r>
            <a:endParaRPr lang="ru-RU" sz="2000" dirty="0"/>
          </a:p>
        </p:txBody>
      </p:sp>
      <p:sp>
        <p:nvSpPr>
          <p:cNvPr id="5" name="Прямоугольник 4"/>
          <p:cNvSpPr/>
          <p:nvPr/>
        </p:nvSpPr>
        <p:spPr>
          <a:xfrm>
            <a:off x="6348402" y="3787775"/>
            <a:ext cx="2402099" cy="2800767"/>
          </a:xfrm>
          <a:prstGeom prst="rect">
            <a:avLst/>
          </a:prstGeom>
          <a:ln w="19050">
            <a:solidFill>
              <a:srgbClr val="0070C0"/>
            </a:solidFill>
          </a:ln>
        </p:spPr>
        <p:txBody>
          <a:bodyPr wrap="square">
            <a:spAutoFit/>
          </a:bodyPr>
          <a:lstStyle/>
          <a:p>
            <a:pPr algn="ctr"/>
            <a:r>
              <a:rPr lang="ru-RU" sz="2200" dirty="0" smtClean="0"/>
              <a:t>Применение </a:t>
            </a:r>
            <a:r>
              <a:rPr lang="ru-RU" sz="2200" dirty="0"/>
              <a:t>в качестве топлива керосина приводит к изменению компонентов загрязняющих веществ</a:t>
            </a:r>
          </a:p>
        </p:txBody>
      </p:sp>
      <p:sp>
        <p:nvSpPr>
          <p:cNvPr id="35" name="Прямоугольник 34"/>
          <p:cNvSpPr/>
          <p:nvPr/>
        </p:nvSpPr>
        <p:spPr>
          <a:xfrm>
            <a:off x="114497" y="4561274"/>
            <a:ext cx="3426235" cy="2123658"/>
          </a:xfrm>
          <a:prstGeom prst="rect">
            <a:avLst/>
          </a:prstGeom>
          <a:ln w="22225">
            <a:solidFill>
              <a:srgbClr val="0070C0"/>
            </a:solidFill>
          </a:ln>
        </p:spPr>
        <p:txBody>
          <a:bodyPr wrap="square">
            <a:spAutoFit/>
          </a:bodyPr>
          <a:lstStyle/>
          <a:p>
            <a:pPr algn="ctr"/>
            <a:r>
              <a:rPr lang="ru-RU" sz="2200" dirty="0" smtClean="0"/>
              <a:t>Выделенные углеводородные соединений, вредные газы и сброс топлива оказывают губительное воздействие на деревья  </a:t>
            </a:r>
            <a:endParaRPr lang="ru-RU" sz="2000" dirty="0"/>
          </a:p>
        </p:txBody>
      </p:sp>
    </p:spTree>
    <p:extLst>
      <p:ext uri="{BB962C8B-B14F-4D97-AF65-F5344CB8AC3E}">
        <p14:creationId xmlns:p14="http://schemas.microsoft.com/office/powerpoint/2010/main" val="24127972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09600" y="76200"/>
            <a:ext cx="8045450" cy="523875"/>
          </a:xfrm>
          <a:prstGeom prst="rect">
            <a:avLst/>
          </a:prstGeom>
        </p:spPr>
        <p:txBody>
          <a:bodyPr>
            <a:spAutoFit/>
          </a:bodyPr>
          <a:lstStyle/>
          <a:p>
            <a:pPr algn="ctr" eaLnBrk="0" fontAlgn="base" hangingPunct="0">
              <a:spcBef>
                <a:spcPct val="0"/>
              </a:spcBef>
              <a:spcAft>
                <a:spcPct val="0"/>
              </a:spcAft>
              <a:defRPr/>
            </a:pPr>
            <a:r>
              <a:rPr lang="ru-RU" altLang="ru-RU" sz="2800" b="1" dirty="0" smtClean="0">
                <a:solidFill>
                  <a:srgbClr val="000000"/>
                </a:solidFill>
                <a:effectLst>
                  <a:outerShdw blurRad="38100" dist="38100" dir="2700000" algn="tl">
                    <a:srgbClr val="000000">
                      <a:alpha val="43137"/>
                    </a:srgbClr>
                  </a:outerShdw>
                </a:effectLst>
              </a:rPr>
              <a:t>Заключение</a:t>
            </a:r>
            <a:endParaRPr lang="ru-RU" sz="2800" b="1" dirty="0">
              <a:solidFill>
                <a:srgbClr val="000000"/>
              </a:solidFill>
              <a:effectLst>
                <a:outerShdw blurRad="38100" dist="38100" dir="2700000" algn="tl">
                  <a:srgbClr val="000000">
                    <a:alpha val="43137"/>
                  </a:srgbClr>
                </a:outerShdw>
              </a:effectLst>
            </a:endParaRPr>
          </a:p>
        </p:txBody>
      </p:sp>
      <p:sp>
        <p:nvSpPr>
          <p:cNvPr id="3" name="TextBox 2"/>
          <p:cNvSpPr txBox="1"/>
          <p:nvPr/>
        </p:nvSpPr>
        <p:spPr>
          <a:xfrm>
            <a:off x="428625" y="467163"/>
            <a:ext cx="8407400" cy="6247864"/>
          </a:xfrm>
          <a:prstGeom prst="rect">
            <a:avLst/>
          </a:prstGeom>
          <a:noFill/>
        </p:spPr>
        <p:txBody>
          <a:bodyPr wrap="square" rtlCol="0">
            <a:spAutoFit/>
          </a:bodyPr>
          <a:lstStyle/>
          <a:p>
            <a:pPr indent="444500" algn="just"/>
            <a:r>
              <a:rPr lang="ru-RU" sz="2000" dirty="0"/>
              <a:t>Проведенные исследования позволяют сделать выводы о том, что в микрорайоне школы </a:t>
            </a:r>
            <a:r>
              <a:rPr lang="ru-RU" sz="2000" dirty="0" smtClean="0"/>
              <a:t>наибольшее негативное влияние вызывает шум от пролетов самолетов. Так как все исследования выпали на период осени и зимы, и невозможности исследовать растительность на наличие в листья накопившихся вредных соединений, которые образуются в результате деятельности самолетов. Но визуально было выявлено, что некоторые деревья  на участке школы и в лесопарке имеют  угнетенный вид, искривленную крону, что может говорит о накоплении в деревьях токсических соединений, вызывающих такие изменения у растений.</a:t>
            </a:r>
          </a:p>
          <a:p>
            <a:pPr indent="444500" algn="just"/>
            <a:r>
              <a:rPr lang="ru-RU" sz="2000" dirty="0" smtClean="0"/>
              <a:t>Так как на учебный процесс шум от самолетов не оказывает значительного влияния, так как современные окна снижают уровень шума. Но на теплый период когда школьники находятся на улице во время переменок уровень шума помогут снижать деревья с пышной кроной.</a:t>
            </a:r>
          </a:p>
          <a:p>
            <a:pPr algn="just"/>
            <a:r>
              <a:rPr lang="ru-RU" sz="2000" dirty="0" smtClean="0"/>
              <a:t>   В качестве рекомендаций: </a:t>
            </a:r>
          </a:p>
          <a:p>
            <a:pPr marL="342900" indent="-342900" algn="just">
              <a:buFont typeface="Arial" panose="020B0604020202020204" pitchFamily="34" charset="0"/>
              <a:buChar char="•"/>
            </a:pPr>
            <a:r>
              <a:rPr lang="ru-RU" altLang="ru-RU" sz="2000" dirty="0" smtClean="0">
                <a:solidFill>
                  <a:srgbClr val="000000"/>
                </a:solidFill>
              </a:rPr>
              <a:t>посадка </a:t>
            </a:r>
            <a:r>
              <a:rPr lang="ru-RU" altLang="ru-RU" sz="2000" dirty="0">
                <a:solidFill>
                  <a:srgbClr val="000000"/>
                </a:solidFill>
              </a:rPr>
              <a:t>разнообразных видов</a:t>
            </a:r>
            <a:r>
              <a:rPr lang="ru-RU" altLang="ru-RU" sz="2000" dirty="0" smtClean="0">
                <a:solidFill>
                  <a:srgbClr val="000000"/>
                </a:solidFill>
              </a:rPr>
              <a:t>;</a:t>
            </a:r>
            <a:r>
              <a:rPr lang="ru-RU" altLang="ru-RU" sz="2000" dirty="0"/>
              <a:t> </a:t>
            </a:r>
            <a:endParaRPr lang="ru-RU" altLang="ru-RU" sz="2000" dirty="0" smtClean="0"/>
          </a:p>
          <a:p>
            <a:pPr marL="342900" indent="-342900" algn="just">
              <a:buFont typeface="Arial" panose="020B0604020202020204" pitchFamily="34" charset="0"/>
              <a:buChar char="•"/>
            </a:pPr>
            <a:r>
              <a:rPr lang="ru-RU" altLang="ru-RU" sz="2000" dirty="0" smtClean="0"/>
              <a:t>выбирать </a:t>
            </a:r>
            <a:r>
              <a:rPr lang="ru-RU" altLang="ru-RU" sz="2000" dirty="0"/>
              <a:t>для посадки устойчивые к загрязнению виды </a:t>
            </a:r>
            <a:r>
              <a:rPr lang="ru-RU" altLang="ru-RU" sz="2000" dirty="0" smtClean="0"/>
              <a:t>растений;</a:t>
            </a:r>
          </a:p>
          <a:p>
            <a:pPr marL="342900" indent="-342900" algn="just">
              <a:buFont typeface="Arial" panose="020B0604020202020204" pitchFamily="34" charset="0"/>
              <a:buChar char="•"/>
            </a:pPr>
            <a:r>
              <a:rPr lang="ru-RU" altLang="ru-RU" sz="2000" dirty="0" smtClean="0">
                <a:solidFill>
                  <a:srgbClr val="000000"/>
                </a:solidFill>
              </a:rPr>
              <a:t>посадка </a:t>
            </a:r>
            <a:r>
              <a:rPr lang="ru-RU" altLang="ru-RU" sz="2000" dirty="0">
                <a:solidFill>
                  <a:srgbClr val="000000"/>
                </a:solidFill>
              </a:rPr>
              <a:t>кустарников для создания </a:t>
            </a:r>
            <a:r>
              <a:rPr lang="ru-RU" altLang="ru-RU" sz="2000" dirty="0" err="1" smtClean="0">
                <a:solidFill>
                  <a:srgbClr val="000000"/>
                </a:solidFill>
              </a:rPr>
              <a:t>ярусности</a:t>
            </a:r>
            <a:r>
              <a:rPr lang="ru-RU" altLang="ru-RU" sz="2000" dirty="0" smtClean="0">
                <a:solidFill>
                  <a:srgbClr val="000000"/>
                </a:solidFill>
              </a:rPr>
              <a:t>;</a:t>
            </a:r>
          </a:p>
          <a:p>
            <a:pPr marL="342900" indent="-342900" algn="just">
              <a:buFont typeface="Arial" panose="020B0604020202020204" pitchFamily="34" charset="0"/>
              <a:buChar char="•"/>
            </a:pPr>
            <a:r>
              <a:rPr lang="ru-RU" altLang="ru-RU" sz="2000" dirty="0">
                <a:solidFill>
                  <a:srgbClr val="000000"/>
                </a:solidFill>
              </a:rPr>
              <a:t>обязательный периодический полив и обмыв кроны</a:t>
            </a:r>
            <a:r>
              <a:rPr lang="ru-RU" altLang="ru-RU" sz="2000" dirty="0" smtClean="0">
                <a:solidFill>
                  <a:srgbClr val="000000"/>
                </a:solidFill>
              </a:rPr>
              <a:t>;</a:t>
            </a:r>
          </a:p>
          <a:p>
            <a:pPr marL="342900" indent="-342900" algn="just">
              <a:buFont typeface="Arial" panose="020B0604020202020204" pitchFamily="34" charset="0"/>
              <a:buChar char="•"/>
            </a:pPr>
            <a:r>
              <a:rPr lang="ru-RU" altLang="ru-RU" sz="2000" dirty="0">
                <a:solidFill>
                  <a:srgbClr val="000000"/>
                </a:solidFill>
              </a:rPr>
              <a:t>замена верхнего слоя почвы, ее </a:t>
            </a:r>
            <a:r>
              <a:rPr lang="ru-RU" altLang="ru-RU" sz="2000" dirty="0" smtClean="0">
                <a:solidFill>
                  <a:srgbClr val="000000"/>
                </a:solidFill>
              </a:rPr>
              <a:t>мульчирование, внесение удобрений, т.е. помогать деревьям.</a:t>
            </a:r>
            <a:endParaRPr lang="ru-RU" sz="2000" dirty="0" smtClean="0"/>
          </a:p>
        </p:txBody>
      </p:sp>
    </p:spTree>
    <p:extLst>
      <p:ext uri="{BB962C8B-B14F-4D97-AF65-F5344CB8AC3E}">
        <p14:creationId xmlns:p14="http://schemas.microsoft.com/office/powerpoint/2010/main" val="1434941821"/>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Times New Roman"/>
        <a:ea typeface=""/>
        <a:cs typeface="Times New Roman"/>
      </a:majorFont>
      <a:minorFont>
        <a:latin typeface="Times New Roman"/>
        <a:ea typeface=""/>
        <a:cs typeface="Times New Roma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411</TotalTime>
  <Words>830</Words>
  <Application>Microsoft Office PowerPoint</Application>
  <PresentationFormat>Экран (4:3)</PresentationFormat>
  <Paragraphs>136</Paragraphs>
  <Slides>10</Slides>
  <Notes>2</Notes>
  <HiddenSlides>0</HiddenSlides>
  <MMClips>0</MMClips>
  <ScaleCrop>false</ScaleCrop>
  <HeadingPairs>
    <vt:vector size="8" baseType="variant">
      <vt:variant>
        <vt:lpstr>Использованные шрифты</vt:lpstr>
      </vt:variant>
      <vt:variant>
        <vt:i4>4</vt:i4>
      </vt:variant>
      <vt:variant>
        <vt:lpstr>Тема</vt:lpstr>
      </vt:variant>
      <vt:variant>
        <vt:i4>2</vt:i4>
      </vt:variant>
      <vt:variant>
        <vt:lpstr>Внедренные серверы OLE</vt:lpstr>
      </vt:variant>
      <vt:variant>
        <vt:i4>1</vt:i4>
      </vt:variant>
      <vt:variant>
        <vt:lpstr>Заголовки слайдов</vt:lpstr>
      </vt:variant>
      <vt:variant>
        <vt:i4>10</vt:i4>
      </vt:variant>
    </vt:vector>
  </HeadingPairs>
  <TitlesOfParts>
    <vt:vector size="17" baseType="lpstr">
      <vt:lpstr>Arial</vt:lpstr>
      <vt:lpstr>Calibri</vt:lpstr>
      <vt:lpstr>Calibri Light</vt:lpstr>
      <vt:lpstr>Times New Roman</vt:lpstr>
      <vt:lpstr>Тема Office</vt:lpstr>
      <vt:lpstr>Оформление по умолчанию</vt:lpstr>
      <vt:lpstr>Equation</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Проведение экспериментов</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Александра</dc:creator>
  <cp:lastModifiedBy>user</cp:lastModifiedBy>
  <cp:revision>44</cp:revision>
  <dcterms:created xsi:type="dcterms:W3CDTF">2018-04-09T20:24:12Z</dcterms:created>
  <dcterms:modified xsi:type="dcterms:W3CDTF">2018-07-16T12:25:03Z</dcterms:modified>
</cp:coreProperties>
</file>